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960" r:id="rId5"/>
    <p:sldMasterId id="2147483841" r:id="rId6"/>
  </p:sldMasterIdLst>
  <p:notesMasterIdLst>
    <p:notesMasterId r:id="rId69"/>
  </p:notesMasterIdLst>
  <p:handoutMasterIdLst>
    <p:handoutMasterId r:id="rId70"/>
  </p:handoutMasterIdLst>
  <p:sldIdLst>
    <p:sldId id="997" r:id="rId7"/>
    <p:sldId id="998" r:id="rId8"/>
    <p:sldId id="991" r:id="rId9"/>
    <p:sldId id="1008" r:id="rId10"/>
    <p:sldId id="1011" r:id="rId11"/>
    <p:sldId id="972" r:id="rId12"/>
    <p:sldId id="973" r:id="rId13"/>
    <p:sldId id="990" r:id="rId14"/>
    <p:sldId id="988" r:id="rId15"/>
    <p:sldId id="989" r:id="rId16"/>
    <p:sldId id="971" r:id="rId17"/>
    <p:sldId id="987" r:id="rId18"/>
    <p:sldId id="1018" r:id="rId19"/>
    <p:sldId id="1013" r:id="rId20"/>
    <p:sldId id="1012" r:id="rId21"/>
    <p:sldId id="1003" r:id="rId22"/>
    <p:sldId id="994" r:id="rId23"/>
    <p:sldId id="1009" r:id="rId24"/>
    <p:sldId id="1057" r:id="rId25"/>
    <p:sldId id="1058" r:id="rId26"/>
    <p:sldId id="1019" r:id="rId27"/>
    <p:sldId id="1015" r:id="rId28"/>
    <p:sldId id="1017" r:id="rId29"/>
    <p:sldId id="1016" r:id="rId30"/>
    <p:sldId id="996" r:id="rId31"/>
    <p:sldId id="1022" r:id="rId32"/>
    <p:sldId id="1035" r:id="rId33"/>
    <p:sldId id="1010" r:id="rId34"/>
    <p:sldId id="1093" r:id="rId35"/>
    <p:sldId id="1094" r:id="rId36"/>
    <p:sldId id="961" r:id="rId37"/>
    <p:sldId id="1037" r:id="rId38"/>
    <p:sldId id="1053" r:id="rId39"/>
    <p:sldId id="1023" r:id="rId40"/>
    <p:sldId id="1026" r:id="rId41"/>
    <p:sldId id="924" r:id="rId42"/>
    <p:sldId id="925" r:id="rId43"/>
    <p:sldId id="926" r:id="rId44"/>
    <p:sldId id="927" r:id="rId45"/>
    <p:sldId id="920" r:id="rId46"/>
    <p:sldId id="921" r:id="rId47"/>
    <p:sldId id="922" r:id="rId48"/>
    <p:sldId id="932" r:id="rId49"/>
    <p:sldId id="1028" r:id="rId50"/>
    <p:sldId id="1027" r:id="rId51"/>
    <p:sldId id="1118" r:id="rId52"/>
    <p:sldId id="1111" r:id="rId53"/>
    <p:sldId id="1108" r:id="rId54"/>
    <p:sldId id="1067" r:id="rId55"/>
    <p:sldId id="1106" r:id="rId56"/>
    <p:sldId id="1109" r:id="rId57"/>
    <p:sldId id="1100" r:id="rId58"/>
    <p:sldId id="1101" r:id="rId59"/>
    <p:sldId id="1102" r:id="rId60"/>
    <p:sldId id="1103" r:id="rId61"/>
    <p:sldId id="1104" r:id="rId62"/>
    <p:sldId id="1105" r:id="rId63"/>
    <p:sldId id="1110" r:id="rId64"/>
    <p:sldId id="1095" r:id="rId65"/>
    <p:sldId id="1099" r:id="rId66"/>
    <p:sldId id="1096" r:id="rId67"/>
    <p:sldId id="1113" r:id="rId68"/>
  </p:sldIdLst>
  <p:sldSz cx="12192000" cy="6858000"/>
  <p:notesSz cx="6858000" cy="9144000"/>
  <p:embeddedFontLst>
    <p:embeddedFont>
      <p:font typeface="MS Mincho" panose="02020609040205080304" pitchFamily="49" charset="-128"/>
      <p:regular r:id="rId71"/>
    </p:embeddedFont>
    <p:embeddedFont>
      <p:font typeface="Arial Narrow" panose="020B0606020202030204"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Jacobs Chronos" panose="020B0604020202020204" charset="0"/>
      <p:regular r:id="rId80"/>
      <p:bold r:id="rId81"/>
      <p:italic r:id="rId82"/>
      <p:boldItalic r:id="rId83"/>
    </p:embeddedFont>
    <p:embeddedFont>
      <p:font typeface="Jacobs Chronos Light" panose="020B0604020202020204" charset="0"/>
      <p:regular r:id="rId84"/>
      <p:italic r:id="rId85"/>
    </p:embeddedFont>
    <p:embeddedFont>
      <p:font typeface="MS PGothic" panose="020B0600070205080204" pitchFamily="34" charset="-128"/>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4B00"/>
    <a:srgbClr val="78FAC8"/>
    <a:srgbClr val="0AD287"/>
    <a:srgbClr val="007D55"/>
    <a:srgbClr val="0A7DFF"/>
    <a:srgbClr val="231EDC"/>
    <a:srgbClr val="C05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79521" autoAdjust="0"/>
  </p:normalViewPr>
  <p:slideViewPr>
    <p:cSldViewPr snapToGrid="0">
      <p:cViewPr>
        <p:scale>
          <a:sx n="75" d="100"/>
          <a:sy n="75" d="100"/>
        </p:scale>
        <p:origin x="-507" y="-7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2" d="100"/>
          <a:sy n="72" d="100"/>
        </p:scale>
        <p:origin x="-2502"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font" Target="fonts/font12.fntdata"/><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E20A0-23F4-1744-A297-5F3522DF8D83}" type="doc">
      <dgm:prSet loTypeId="urn:microsoft.com/office/officeart/2005/8/layout/pyramid3" loCatId="" qsTypeId="urn:microsoft.com/office/officeart/2005/8/quickstyle/simple1" qsCatId="simple" csTypeId="urn:microsoft.com/office/officeart/2005/8/colors/accent1_2" csCatId="accent1" phldr="1"/>
      <dgm:spPr/>
      <dgm:t>
        <a:bodyPr/>
        <a:lstStyle/>
        <a:p>
          <a:endParaRPr lang="en-US"/>
        </a:p>
      </dgm:t>
    </dgm:pt>
    <dgm:pt modelId="{E62E14F5-E465-414E-ABBC-B08CE7232471}">
      <dgm:prSet phldrT="[Text]" custT="1"/>
      <dgm:spPr/>
      <dgm:t>
        <a:bodyPr/>
        <a:lstStyle/>
        <a:p>
          <a:r>
            <a:rPr lang="en-US" sz="2200" b="1" dirty="0">
              <a:solidFill>
                <a:schemeClr val="bg1"/>
              </a:solidFill>
              <a:latin typeface="Arial" panose="020B0604020202020204" pitchFamily="34" charset="0"/>
              <a:cs typeface="Arial" panose="020B0604020202020204" pitchFamily="34" charset="0"/>
            </a:rPr>
            <a:t>Technically, Logistically, &amp; Financially Possible Options</a:t>
          </a:r>
        </a:p>
      </dgm:t>
    </dgm:pt>
    <dgm:pt modelId="{B0729646-0189-074A-9BF8-6677C91F1FFC}" type="parTrans" cxnId="{D642202F-07A3-C94F-B052-58FEC630B6CA}">
      <dgm:prSet/>
      <dgm:spPr/>
      <dgm:t>
        <a:bodyPr/>
        <a:lstStyle/>
        <a:p>
          <a:endParaRPr lang="en-US"/>
        </a:p>
      </dgm:t>
    </dgm:pt>
    <dgm:pt modelId="{05184509-7C35-CE4F-AB62-5652D9F57088}" type="sibTrans" cxnId="{D642202F-07A3-C94F-B052-58FEC630B6CA}">
      <dgm:prSet/>
      <dgm:spPr/>
      <dgm:t>
        <a:bodyPr/>
        <a:lstStyle/>
        <a:p>
          <a:endParaRPr lang="en-US"/>
        </a:p>
      </dgm:t>
    </dgm:pt>
    <dgm:pt modelId="{1F45D114-240B-DA4B-A3F5-A361345AEA6F}">
      <dgm:prSet phldrT="[Text]" custT="1"/>
      <dgm:spPr>
        <a:ln>
          <a:noFill/>
        </a:ln>
      </dgm:spPr>
      <dgm:t>
        <a:bodyPr/>
        <a:lstStyle/>
        <a:p>
          <a:r>
            <a:rPr lang="en-US" sz="2400" dirty="0">
              <a:latin typeface="Arial" panose="020B0604020202020204" pitchFamily="34" charset="0"/>
              <a:cs typeface="Arial" panose="020B0604020202020204" pitchFamily="34" charset="0"/>
            </a:rPr>
            <a:t>Range of possible options</a:t>
          </a:r>
        </a:p>
      </dgm:t>
    </dgm:pt>
    <dgm:pt modelId="{5CF95605-618D-0A4A-AEF0-4E6A97E308EE}" type="parTrans" cxnId="{AF629FF1-C7A8-7046-BEF1-2BA99ADC379B}">
      <dgm:prSet/>
      <dgm:spPr/>
      <dgm:t>
        <a:bodyPr/>
        <a:lstStyle/>
        <a:p>
          <a:endParaRPr lang="en-US"/>
        </a:p>
      </dgm:t>
    </dgm:pt>
    <dgm:pt modelId="{AE5BBF92-7113-FA4B-8B5A-2CFEF5F1D0FB}" type="sibTrans" cxnId="{AF629FF1-C7A8-7046-BEF1-2BA99ADC379B}">
      <dgm:prSet/>
      <dgm:spPr/>
      <dgm:t>
        <a:bodyPr/>
        <a:lstStyle/>
        <a:p>
          <a:endParaRPr lang="en-US"/>
        </a:p>
      </dgm:t>
    </dgm:pt>
    <dgm:pt modelId="{AE454510-A508-7141-88B0-687BCE91C410}">
      <dgm:prSet phldrT="[Text]" custT="1"/>
      <dgm:spPr>
        <a:solidFill>
          <a:schemeClr val="accent2"/>
        </a:solidFill>
      </dgm:spPr>
      <dgm:t>
        <a:bodyPr/>
        <a:lstStyle/>
        <a:p>
          <a:r>
            <a:rPr lang="en-US" sz="2200" b="1" dirty="0">
              <a:solidFill>
                <a:schemeClr val="bg1"/>
              </a:solidFill>
              <a:latin typeface="Arial" panose="020B0604020202020204" pitchFamily="34" charset="0"/>
              <a:cs typeface="Arial" panose="020B0604020202020204" pitchFamily="34" charset="0"/>
            </a:rPr>
            <a:t>Evidence-Based Preferences</a:t>
          </a:r>
        </a:p>
      </dgm:t>
    </dgm:pt>
    <dgm:pt modelId="{BFEA1965-8C13-D140-9A20-0702245CB8E8}" type="parTrans" cxnId="{A7938C6C-CAF3-A04F-AE09-57C40636307E}">
      <dgm:prSet/>
      <dgm:spPr/>
      <dgm:t>
        <a:bodyPr/>
        <a:lstStyle/>
        <a:p>
          <a:endParaRPr lang="en-US"/>
        </a:p>
      </dgm:t>
    </dgm:pt>
    <dgm:pt modelId="{F7A4A12A-4123-E346-B6D5-F14509E1EA82}" type="sibTrans" cxnId="{A7938C6C-CAF3-A04F-AE09-57C40636307E}">
      <dgm:prSet/>
      <dgm:spPr/>
      <dgm:t>
        <a:bodyPr/>
        <a:lstStyle/>
        <a:p>
          <a:endParaRPr lang="en-US"/>
        </a:p>
      </dgm:t>
    </dgm:pt>
    <dgm:pt modelId="{A3220317-B930-BF48-902B-51D723BE3FD7}">
      <dgm:prSet phldrT="[Text]" custT="1"/>
      <dgm:spPr>
        <a:ln>
          <a:noFill/>
        </a:ln>
      </dgm:spPr>
      <dgm:t>
        <a:bodyPr/>
        <a:lstStyle/>
        <a:p>
          <a:r>
            <a:rPr lang="en-US" sz="2400" dirty="0">
              <a:latin typeface="Arial" panose="020B0604020202020204" pitchFamily="34" charset="0"/>
              <a:cs typeface="Arial" panose="020B0604020202020204" pitchFamily="34" charset="0"/>
            </a:rPr>
            <a:t>Options reduced by evidence</a:t>
          </a:r>
        </a:p>
      </dgm:t>
    </dgm:pt>
    <dgm:pt modelId="{3A74B103-C4D0-A147-87E4-7B51E9281711}" type="parTrans" cxnId="{5BECD2D3-1467-1C40-9B46-CB5FE4E3FEEE}">
      <dgm:prSet/>
      <dgm:spPr/>
      <dgm:t>
        <a:bodyPr/>
        <a:lstStyle/>
        <a:p>
          <a:endParaRPr lang="en-US"/>
        </a:p>
      </dgm:t>
    </dgm:pt>
    <dgm:pt modelId="{96D4FC31-86C9-5846-B94C-759A320D068A}" type="sibTrans" cxnId="{5BECD2D3-1467-1C40-9B46-CB5FE4E3FEEE}">
      <dgm:prSet/>
      <dgm:spPr/>
      <dgm:t>
        <a:bodyPr/>
        <a:lstStyle/>
        <a:p>
          <a:endParaRPr lang="en-US"/>
        </a:p>
      </dgm:t>
    </dgm:pt>
    <dgm:pt modelId="{9F935EC5-22F7-3645-97C1-4FCA44274971}">
      <dgm:prSet phldrT="[Text]" custT="1"/>
      <dgm:spPr>
        <a:solidFill>
          <a:schemeClr val="accent2">
            <a:lumMod val="60000"/>
            <a:lumOff val="40000"/>
          </a:schemeClr>
        </a:solidFill>
      </dgm:spPr>
      <dgm:t>
        <a:bodyPr/>
        <a:lstStyle/>
        <a:p>
          <a:r>
            <a:rPr lang="en-US" sz="2200" b="1" dirty="0">
              <a:solidFill>
                <a:schemeClr val="tx1"/>
              </a:solidFill>
              <a:latin typeface="Arial" panose="020B0604020202020204" pitchFamily="34" charset="0"/>
              <a:cs typeface="Arial" panose="020B0604020202020204" pitchFamily="34" charset="0"/>
            </a:rPr>
            <a:t>Value Preferences</a:t>
          </a:r>
        </a:p>
      </dgm:t>
    </dgm:pt>
    <dgm:pt modelId="{3EA98F8C-A147-B041-90AD-E68EC57846DD}" type="parTrans" cxnId="{0BDA782B-26B1-FC47-AC31-17E25DF9CA8F}">
      <dgm:prSet/>
      <dgm:spPr/>
      <dgm:t>
        <a:bodyPr/>
        <a:lstStyle/>
        <a:p>
          <a:endParaRPr lang="en-US"/>
        </a:p>
      </dgm:t>
    </dgm:pt>
    <dgm:pt modelId="{261172D3-82A5-5049-B047-0C46BFC1C8C0}" type="sibTrans" cxnId="{0BDA782B-26B1-FC47-AC31-17E25DF9CA8F}">
      <dgm:prSet/>
      <dgm:spPr/>
      <dgm:t>
        <a:bodyPr/>
        <a:lstStyle/>
        <a:p>
          <a:endParaRPr lang="en-US"/>
        </a:p>
      </dgm:t>
    </dgm:pt>
    <dgm:pt modelId="{095D58E6-147A-4D4B-AB31-53D53211DC65}">
      <dgm:prSet phldrT="[Text]" custT="1"/>
      <dgm:spPr>
        <a:ln>
          <a:noFill/>
        </a:ln>
      </dgm:spPr>
      <dgm:t>
        <a:bodyPr/>
        <a:lstStyle/>
        <a:p>
          <a:r>
            <a:rPr lang="en-US" sz="2400" dirty="0">
              <a:latin typeface="Arial" panose="020B0604020202020204" pitchFamily="34" charset="0"/>
              <a:cs typeface="Arial" panose="020B0604020202020204" pitchFamily="34" charset="0"/>
            </a:rPr>
            <a:t>&gt; 1 evidence-based option exists, benefits are in equipoise or unknown:  stakeholders voice</a:t>
          </a:r>
        </a:p>
      </dgm:t>
    </dgm:pt>
    <dgm:pt modelId="{81F6F3AF-31CE-484D-AB0E-9DBDDDEA3416}" type="parTrans" cxnId="{3C11BA5E-BB22-BE42-AF4C-1AD6A50B26A0}">
      <dgm:prSet/>
      <dgm:spPr/>
      <dgm:t>
        <a:bodyPr/>
        <a:lstStyle/>
        <a:p>
          <a:endParaRPr lang="en-US"/>
        </a:p>
      </dgm:t>
    </dgm:pt>
    <dgm:pt modelId="{C6A09F6A-4831-5A4B-8387-D7A3F23F96DD}" type="sibTrans" cxnId="{3C11BA5E-BB22-BE42-AF4C-1AD6A50B26A0}">
      <dgm:prSet/>
      <dgm:spPr/>
      <dgm:t>
        <a:bodyPr/>
        <a:lstStyle/>
        <a:p>
          <a:endParaRPr lang="en-US"/>
        </a:p>
      </dgm:t>
    </dgm:pt>
    <dgm:pt modelId="{B0859EF4-C20F-1548-9BD4-369BB67A2B98}" type="pres">
      <dgm:prSet presAssocID="{A46E20A0-23F4-1744-A297-5F3522DF8D83}" presName="Name0" presStyleCnt="0">
        <dgm:presLayoutVars>
          <dgm:dir/>
          <dgm:animLvl val="lvl"/>
          <dgm:resizeHandles val="exact"/>
        </dgm:presLayoutVars>
      </dgm:prSet>
      <dgm:spPr/>
    </dgm:pt>
    <dgm:pt modelId="{43F0155E-97E6-1A43-A8DC-D36765296429}" type="pres">
      <dgm:prSet presAssocID="{E62E14F5-E465-414E-ABBC-B08CE7232471}" presName="Name8" presStyleCnt="0"/>
      <dgm:spPr/>
    </dgm:pt>
    <dgm:pt modelId="{8DD639D3-7DAA-E048-9BFB-A0B22F7D7678}" type="pres">
      <dgm:prSet presAssocID="{E62E14F5-E465-414E-ABBC-B08CE7232471}" presName="acctBkgd" presStyleLbl="alignAcc1" presStyleIdx="0" presStyleCnt="3"/>
      <dgm:spPr/>
    </dgm:pt>
    <dgm:pt modelId="{2A30BBA9-42DE-8C47-BDEB-B2537F5F0BF4}" type="pres">
      <dgm:prSet presAssocID="{E62E14F5-E465-414E-ABBC-B08CE7232471}" presName="acctTx" presStyleLbl="alignAcc1" presStyleIdx="0" presStyleCnt="3">
        <dgm:presLayoutVars>
          <dgm:bulletEnabled val="1"/>
        </dgm:presLayoutVars>
      </dgm:prSet>
      <dgm:spPr/>
    </dgm:pt>
    <dgm:pt modelId="{8F4FAFE8-E916-C944-9FCE-013FA3D6A981}" type="pres">
      <dgm:prSet presAssocID="{E62E14F5-E465-414E-ABBC-B08CE7232471}" presName="level" presStyleLbl="node1" presStyleIdx="0" presStyleCnt="3" custLinFactNeighborX="-727" custLinFactNeighborY="0">
        <dgm:presLayoutVars>
          <dgm:chMax val="1"/>
          <dgm:bulletEnabled val="1"/>
        </dgm:presLayoutVars>
      </dgm:prSet>
      <dgm:spPr/>
    </dgm:pt>
    <dgm:pt modelId="{A6BDFC4A-496C-C44B-8E6E-407C1F5A2C78}" type="pres">
      <dgm:prSet presAssocID="{E62E14F5-E465-414E-ABBC-B08CE7232471}" presName="levelTx" presStyleLbl="revTx" presStyleIdx="0" presStyleCnt="0">
        <dgm:presLayoutVars>
          <dgm:chMax val="1"/>
          <dgm:bulletEnabled val="1"/>
        </dgm:presLayoutVars>
      </dgm:prSet>
      <dgm:spPr/>
    </dgm:pt>
    <dgm:pt modelId="{8F4F00C6-1624-3C40-8997-B4A69AF167CD}" type="pres">
      <dgm:prSet presAssocID="{AE454510-A508-7141-88B0-687BCE91C410}" presName="Name8" presStyleCnt="0"/>
      <dgm:spPr/>
    </dgm:pt>
    <dgm:pt modelId="{66948073-9CE4-BF47-AE41-ACA9210AA0FE}" type="pres">
      <dgm:prSet presAssocID="{AE454510-A508-7141-88B0-687BCE91C410}" presName="acctBkgd" presStyleLbl="alignAcc1" presStyleIdx="1" presStyleCnt="3" custLinFactNeighborY="-1218"/>
      <dgm:spPr/>
    </dgm:pt>
    <dgm:pt modelId="{0DBD9338-1A7F-4141-B98E-59B8EFDC6C91}" type="pres">
      <dgm:prSet presAssocID="{AE454510-A508-7141-88B0-687BCE91C410}" presName="acctTx" presStyleLbl="alignAcc1" presStyleIdx="1" presStyleCnt="3">
        <dgm:presLayoutVars>
          <dgm:bulletEnabled val="1"/>
        </dgm:presLayoutVars>
      </dgm:prSet>
      <dgm:spPr/>
    </dgm:pt>
    <dgm:pt modelId="{E3EA999D-B40D-0942-888F-41DF0482D92F}" type="pres">
      <dgm:prSet presAssocID="{AE454510-A508-7141-88B0-687BCE91C410}" presName="level" presStyleLbl="node1" presStyleIdx="1" presStyleCnt="3">
        <dgm:presLayoutVars>
          <dgm:chMax val="1"/>
          <dgm:bulletEnabled val="1"/>
        </dgm:presLayoutVars>
      </dgm:prSet>
      <dgm:spPr/>
    </dgm:pt>
    <dgm:pt modelId="{D0F4354D-8C9D-044F-9899-E183E499425C}" type="pres">
      <dgm:prSet presAssocID="{AE454510-A508-7141-88B0-687BCE91C410}" presName="levelTx" presStyleLbl="revTx" presStyleIdx="0" presStyleCnt="0">
        <dgm:presLayoutVars>
          <dgm:chMax val="1"/>
          <dgm:bulletEnabled val="1"/>
        </dgm:presLayoutVars>
      </dgm:prSet>
      <dgm:spPr/>
    </dgm:pt>
    <dgm:pt modelId="{9009F15A-1CD3-5049-B463-225580A8802F}" type="pres">
      <dgm:prSet presAssocID="{9F935EC5-22F7-3645-97C1-4FCA44274971}" presName="Name8" presStyleCnt="0"/>
      <dgm:spPr/>
    </dgm:pt>
    <dgm:pt modelId="{3ECB54AE-B48B-374B-9C81-D069D5F0AA16}" type="pres">
      <dgm:prSet presAssocID="{9F935EC5-22F7-3645-97C1-4FCA44274971}" presName="acctBkgd" presStyleLbl="alignAcc1" presStyleIdx="2" presStyleCnt="3" custLinFactX="1000000" custLinFactY="2366370" custLinFactNeighborX="1040000" custLinFactNeighborY="2400000"/>
      <dgm:spPr/>
    </dgm:pt>
    <dgm:pt modelId="{DB5FD1A2-2071-734E-BC1C-9C96C5634C3C}" type="pres">
      <dgm:prSet presAssocID="{9F935EC5-22F7-3645-97C1-4FCA44274971}" presName="acctTx" presStyleLbl="alignAcc1" presStyleIdx="2" presStyleCnt="3">
        <dgm:presLayoutVars>
          <dgm:bulletEnabled val="1"/>
        </dgm:presLayoutVars>
      </dgm:prSet>
      <dgm:spPr/>
    </dgm:pt>
    <dgm:pt modelId="{1459DC6C-C07D-694E-8CF9-057FDA414276}" type="pres">
      <dgm:prSet presAssocID="{9F935EC5-22F7-3645-97C1-4FCA44274971}" presName="level" presStyleLbl="node1" presStyleIdx="2" presStyleCnt="3">
        <dgm:presLayoutVars>
          <dgm:chMax val="1"/>
          <dgm:bulletEnabled val="1"/>
        </dgm:presLayoutVars>
      </dgm:prSet>
      <dgm:spPr/>
    </dgm:pt>
    <dgm:pt modelId="{228A091C-92B7-3248-8F53-EF8D4767BFF2}" type="pres">
      <dgm:prSet presAssocID="{9F935EC5-22F7-3645-97C1-4FCA44274971}" presName="levelTx" presStyleLbl="revTx" presStyleIdx="0" presStyleCnt="0">
        <dgm:presLayoutVars>
          <dgm:chMax val="1"/>
          <dgm:bulletEnabled val="1"/>
        </dgm:presLayoutVars>
      </dgm:prSet>
      <dgm:spPr/>
    </dgm:pt>
  </dgm:ptLst>
  <dgm:cxnLst>
    <dgm:cxn modelId="{0C8C3B18-EF27-4C2B-9A1A-F19B03906807}" type="presOf" srcId="{095D58E6-147A-4D4B-AB31-53D53211DC65}" destId="{DB5FD1A2-2071-734E-BC1C-9C96C5634C3C}" srcOrd="1" destOrd="0" presId="urn:microsoft.com/office/officeart/2005/8/layout/pyramid3"/>
    <dgm:cxn modelId="{C5FC5C1D-CA55-48B7-A357-DF8231A3E28B}" type="presOf" srcId="{E62E14F5-E465-414E-ABBC-B08CE7232471}" destId="{8F4FAFE8-E916-C944-9FCE-013FA3D6A981}" srcOrd="0" destOrd="0" presId="urn:microsoft.com/office/officeart/2005/8/layout/pyramid3"/>
    <dgm:cxn modelId="{B4FFDF23-034B-46A3-A8DD-57215B42BE45}" type="presOf" srcId="{9F935EC5-22F7-3645-97C1-4FCA44274971}" destId="{1459DC6C-C07D-694E-8CF9-057FDA414276}" srcOrd="0" destOrd="0" presId="urn:microsoft.com/office/officeart/2005/8/layout/pyramid3"/>
    <dgm:cxn modelId="{0BDA782B-26B1-FC47-AC31-17E25DF9CA8F}" srcId="{A46E20A0-23F4-1744-A297-5F3522DF8D83}" destId="{9F935EC5-22F7-3645-97C1-4FCA44274971}" srcOrd="2" destOrd="0" parTransId="{3EA98F8C-A147-B041-90AD-E68EC57846DD}" sibTransId="{261172D3-82A5-5049-B047-0C46BFC1C8C0}"/>
    <dgm:cxn modelId="{D642202F-07A3-C94F-B052-58FEC630B6CA}" srcId="{A46E20A0-23F4-1744-A297-5F3522DF8D83}" destId="{E62E14F5-E465-414E-ABBC-B08CE7232471}" srcOrd="0" destOrd="0" parTransId="{B0729646-0189-074A-9BF8-6677C91F1FFC}" sibTransId="{05184509-7C35-CE4F-AB62-5652D9F57088}"/>
    <dgm:cxn modelId="{EE6EB938-72FE-44D8-8DC9-5FB4853C96D3}" type="presOf" srcId="{AE454510-A508-7141-88B0-687BCE91C410}" destId="{E3EA999D-B40D-0942-888F-41DF0482D92F}" srcOrd="0" destOrd="0" presId="urn:microsoft.com/office/officeart/2005/8/layout/pyramid3"/>
    <dgm:cxn modelId="{3C11BA5E-BB22-BE42-AF4C-1AD6A50B26A0}" srcId="{9F935EC5-22F7-3645-97C1-4FCA44274971}" destId="{095D58E6-147A-4D4B-AB31-53D53211DC65}" srcOrd="0" destOrd="0" parTransId="{81F6F3AF-31CE-484D-AB0E-9DBDDDEA3416}" sibTransId="{C6A09F6A-4831-5A4B-8387-D7A3F23F96DD}"/>
    <dgm:cxn modelId="{99D28661-14F1-4E06-A58B-629CC5561BE7}" type="presOf" srcId="{A3220317-B930-BF48-902B-51D723BE3FD7}" destId="{0DBD9338-1A7F-4141-B98E-59B8EFDC6C91}" srcOrd="1" destOrd="0" presId="urn:microsoft.com/office/officeart/2005/8/layout/pyramid3"/>
    <dgm:cxn modelId="{A7938C6C-CAF3-A04F-AE09-57C40636307E}" srcId="{A46E20A0-23F4-1744-A297-5F3522DF8D83}" destId="{AE454510-A508-7141-88B0-687BCE91C410}" srcOrd="1" destOrd="0" parTransId="{BFEA1965-8C13-D140-9A20-0702245CB8E8}" sibTransId="{F7A4A12A-4123-E346-B6D5-F14509E1EA82}"/>
    <dgm:cxn modelId="{AA2E2154-C94F-4A12-BB55-D24D252ED646}" type="presOf" srcId="{095D58E6-147A-4D4B-AB31-53D53211DC65}" destId="{3ECB54AE-B48B-374B-9C81-D069D5F0AA16}" srcOrd="0" destOrd="0" presId="urn:microsoft.com/office/officeart/2005/8/layout/pyramid3"/>
    <dgm:cxn modelId="{215DDE7C-7751-4476-88A3-32E3F295B657}" type="presOf" srcId="{E62E14F5-E465-414E-ABBC-B08CE7232471}" destId="{A6BDFC4A-496C-C44B-8E6E-407C1F5A2C78}" srcOrd="1" destOrd="0" presId="urn:microsoft.com/office/officeart/2005/8/layout/pyramid3"/>
    <dgm:cxn modelId="{C2E3FE88-EFFA-469E-A1D9-288863A2F5C9}" type="presOf" srcId="{1F45D114-240B-DA4B-A3F5-A361345AEA6F}" destId="{2A30BBA9-42DE-8C47-BDEB-B2537F5F0BF4}" srcOrd="1" destOrd="0" presId="urn:microsoft.com/office/officeart/2005/8/layout/pyramid3"/>
    <dgm:cxn modelId="{D3A7559B-E3C7-4770-8C40-037668F62CAE}" type="presOf" srcId="{1F45D114-240B-DA4B-A3F5-A361345AEA6F}" destId="{8DD639D3-7DAA-E048-9BFB-A0B22F7D7678}" srcOrd="0" destOrd="0" presId="urn:microsoft.com/office/officeart/2005/8/layout/pyramid3"/>
    <dgm:cxn modelId="{3188ADBC-0B93-4EE5-B618-501D2BF86905}" type="presOf" srcId="{A46E20A0-23F4-1744-A297-5F3522DF8D83}" destId="{B0859EF4-C20F-1548-9BD4-369BB67A2B98}" srcOrd="0" destOrd="0" presId="urn:microsoft.com/office/officeart/2005/8/layout/pyramid3"/>
    <dgm:cxn modelId="{65E273C9-0B15-46DE-8EDE-B08C921580FA}" type="presOf" srcId="{AE454510-A508-7141-88B0-687BCE91C410}" destId="{D0F4354D-8C9D-044F-9899-E183E499425C}" srcOrd="1" destOrd="0" presId="urn:microsoft.com/office/officeart/2005/8/layout/pyramid3"/>
    <dgm:cxn modelId="{5BECD2D3-1467-1C40-9B46-CB5FE4E3FEEE}" srcId="{AE454510-A508-7141-88B0-687BCE91C410}" destId="{A3220317-B930-BF48-902B-51D723BE3FD7}" srcOrd="0" destOrd="0" parTransId="{3A74B103-C4D0-A147-87E4-7B51E9281711}" sibTransId="{96D4FC31-86C9-5846-B94C-759A320D068A}"/>
    <dgm:cxn modelId="{985992E7-4F8C-44F3-B02E-71A74ECC34AB}" type="presOf" srcId="{A3220317-B930-BF48-902B-51D723BE3FD7}" destId="{66948073-9CE4-BF47-AE41-ACA9210AA0FE}" srcOrd="0" destOrd="0" presId="urn:microsoft.com/office/officeart/2005/8/layout/pyramid3"/>
    <dgm:cxn modelId="{AF629FF1-C7A8-7046-BEF1-2BA99ADC379B}" srcId="{E62E14F5-E465-414E-ABBC-B08CE7232471}" destId="{1F45D114-240B-DA4B-A3F5-A361345AEA6F}" srcOrd="0" destOrd="0" parTransId="{5CF95605-618D-0A4A-AEF0-4E6A97E308EE}" sibTransId="{AE5BBF92-7113-FA4B-8B5A-2CFEF5F1D0FB}"/>
    <dgm:cxn modelId="{707D8DFB-327F-4FA1-8F41-E0E03EECAF19}" type="presOf" srcId="{9F935EC5-22F7-3645-97C1-4FCA44274971}" destId="{228A091C-92B7-3248-8F53-EF8D4767BFF2}" srcOrd="1" destOrd="0" presId="urn:microsoft.com/office/officeart/2005/8/layout/pyramid3"/>
    <dgm:cxn modelId="{DC316947-A5AA-45FB-9F3F-4CAE0FDC4FFF}" type="presParOf" srcId="{B0859EF4-C20F-1548-9BD4-369BB67A2B98}" destId="{43F0155E-97E6-1A43-A8DC-D36765296429}" srcOrd="0" destOrd="0" presId="urn:microsoft.com/office/officeart/2005/8/layout/pyramid3"/>
    <dgm:cxn modelId="{D7D5C535-66F9-4B22-A6A3-323434A9501C}" type="presParOf" srcId="{43F0155E-97E6-1A43-A8DC-D36765296429}" destId="{8DD639D3-7DAA-E048-9BFB-A0B22F7D7678}" srcOrd="0" destOrd="0" presId="urn:microsoft.com/office/officeart/2005/8/layout/pyramid3"/>
    <dgm:cxn modelId="{CEFB1BB8-8F64-4883-898A-65C8BC2ED087}" type="presParOf" srcId="{43F0155E-97E6-1A43-A8DC-D36765296429}" destId="{2A30BBA9-42DE-8C47-BDEB-B2537F5F0BF4}" srcOrd="1" destOrd="0" presId="urn:microsoft.com/office/officeart/2005/8/layout/pyramid3"/>
    <dgm:cxn modelId="{8D5FDB85-1477-4278-921E-79F0C1AFAB25}" type="presParOf" srcId="{43F0155E-97E6-1A43-A8DC-D36765296429}" destId="{8F4FAFE8-E916-C944-9FCE-013FA3D6A981}" srcOrd="2" destOrd="0" presId="urn:microsoft.com/office/officeart/2005/8/layout/pyramid3"/>
    <dgm:cxn modelId="{885D0957-50A8-4565-9624-FC811D0C286F}" type="presParOf" srcId="{43F0155E-97E6-1A43-A8DC-D36765296429}" destId="{A6BDFC4A-496C-C44B-8E6E-407C1F5A2C78}" srcOrd="3" destOrd="0" presId="urn:microsoft.com/office/officeart/2005/8/layout/pyramid3"/>
    <dgm:cxn modelId="{6761AD8D-71D1-418D-820B-B26064240B26}" type="presParOf" srcId="{B0859EF4-C20F-1548-9BD4-369BB67A2B98}" destId="{8F4F00C6-1624-3C40-8997-B4A69AF167CD}" srcOrd="1" destOrd="0" presId="urn:microsoft.com/office/officeart/2005/8/layout/pyramid3"/>
    <dgm:cxn modelId="{19227178-E5C5-4295-8277-AE376306B52A}" type="presParOf" srcId="{8F4F00C6-1624-3C40-8997-B4A69AF167CD}" destId="{66948073-9CE4-BF47-AE41-ACA9210AA0FE}" srcOrd="0" destOrd="0" presId="urn:microsoft.com/office/officeart/2005/8/layout/pyramid3"/>
    <dgm:cxn modelId="{F50FDDC6-9ED3-4C6F-9BC5-B8C5FE64EC63}" type="presParOf" srcId="{8F4F00C6-1624-3C40-8997-B4A69AF167CD}" destId="{0DBD9338-1A7F-4141-B98E-59B8EFDC6C91}" srcOrd="1" destOrd="0" presId="urn:microsoft.com/office/officeart/2005/8/layout/pyramid3"/>
    <dgm:cxn modelId="{C5089061-358C-4393-BE09-4232FDF781C4}" type="presParOf" srcId="{8F4F00C6-1624-3C40-8997-B4A69AF167CD}" destId="{E3EA999D-B40D-0942-888F-41DF0482D92F}" srcOrd="2" destOrd="0" presId="urn:microsoft.com/office/officeart/2005/8/layout/pyramid3"/>
    <dgm:cxn modelId="{88A5662D-F32E-47A4-8402-CAA1975731CB}" type="presParOf" srcId="{8F4F00C6-1624-3C40-8997-B4A69AF167CD}" destId="{D0F4354D-8C9D-044F-9899-E183E499425C}" srcOrd="3" destOrd="0" presId="urn:microsoft.com/office/officeart/2005/8/layout/pyramid3"/>
    <dgm:cxn modelId="{2869CCCF-71C0-47C2-B81A-5AF91F1F10CC}" type="presParOf" srcId="{B0859EF4-C20F-1548-9BD4-369BB67A2B98}" destId="{9009F15A-1CD3-5049-B463-225580A8802F}" srcOrd="2" destOrd="0" presId="urn:microsoft.com/office/officeart/2005/8/layout/pyramid3"/>
    <dgm:cxn modelId="{28F4E8A0-C116-48F2-AE0C-737F1CB8754E}" type="presParOf" srcId="{9009F15A-1CD3-5049-B463-225580A8802F}" destId="{3ECB54AE-B48B-374B-9C81-D069D5F0AA16}" srcOrd="0" destOrd="0" presId="urn:microsoft.com/office/officeart/2005/8/layout/pyramid3"/>
    <dgm:cxn modelId="{B11492AE-FFA8-4F5B-A40B-2F83EB67450E}" type="presParOf" srcId="{9009F15A-1CD3-5049-B463-225580A8802F}" destId="{DB5FD1A2-2071-734E-BC1C-9C96C5634C3C}" srcOrd="1" destOrd="0" presId="urn:microsoft.com/office/officeart/2005/8/layout/pyramid3"/>
    <dgm:cxn modelId="{B6240D04-1783-4E12-9922-0FBBEB1DEAB4}" type="presParOf" srcId="{9009F15A-1CD3-5049-B463-225580A8802F}" destId="{1459DC6C-C07D-694E-8CF9-057FDA414276}" srcOrd="2" destOrd="0" presId="urn:microsoft.com/office/officeart/2005/8/layout/pyramid3"/>
    <dgm:cxn modelId="{7165121F-3019-49E9-BE8E-D6F180EF3C83}" type="presParOf" srcId="{9009F15A-1CD3-5049-B463-225580A8802F}" destId="{228A091C-92B7-3248-8F53-EF8D4767BFF2}" srcOrd="3"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639D3-7DAA-E048-9BFB-A0B22F7D7678}">
      <dsp:nvSpPr>
        <dsp:cNvPr id="0" name=""/>
        <dsp:cNvSpPr/>
      </dsp:nvSpPr>
      <dsp:spPr>
        <a:xfrm>
          <a:off x="4762718" y="0"/>
          <a:ext cx="3642079" cy="1395548"/>
        </a:xfrm>
        <a:prstGeom prst="nonIsoscelesTrapezoid">
          <a:avLst>
            <a:gd name="adj1" fmla="val 68256"/>
            <a:gd name="adj2" fmla="val 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Range of possible options</a:t>
          </a:r>
        </a:p>
      </dsp:txBody>
      <dsp:txXfrm>
        <a:off x="5715262" y="0"/>
        <a:ext cx="2689535" cy="1395548"/>
      </dsp:txXfrm>
    </dsp:sp>
    <dsp:sp modelId="{8F4FAFE8-E916-C944-9FCE-013FA3D6A981}">
      <dsp:nvSpPr>
        <dsp:cNvPr id="0" name=""/>
        <dsp:cNvSpPr/>
      </dsp:nvSpPr>
      <dsp:spPr>
        <a:xfrm rot="10800000">
          <a:off x="0" y="0"/>
          <a:ext cx="5715262" cy="1395548"/>
        </a:xfrm>
        <a:prstGeom prst="trapezoid">
          <a:avLst>
            <a:gd name="adj" fmla="val 682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Technically, Logistically, &amp; Financially Possible Options</a:t>
          </a:r>
        </a:p>
      </dsp:txBody>
      <dsp:txXfrm rot="-10800000">
        <a:off x="1000170" y="0"/>
        <a:ext cx="3714920" cy="1395548"/>
      </dsp:txXfrm>
    </dsp:sp>
    <dsp:sp modelId="{66948073-9CE4-BF47-AE41-ACA9210AA0FE}">
      <dsp:nvSpPr>
        <dsp:cNvPr id="0" name=""/>
        <dsp:cNvSpPr/>
      </dsp:nvSpPr>
      <dsp:spPr>
        <a:xfrm>
          <a:off x="3810175" y="1378550"/>
          <a:ext cx="4594622" cy="1395548"/>
        </a:xfrm>
        <a:prstGeom prst="nonIsoscelesTrapezoid">
          <a:avLst>
            <a:gd name="adj1" fmla="val 68256"/>
            <a:gd name="adj2" fmla="val 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Options reduced by evidence</a:t>
          </a:r>
        </a:p>
      </dsp:txBody>
      <dsp:txXfrm>
        <a:off x="4762718" y="1378550"/>
        <a:ext cx="3642079" cy="1395548"/>
      </dsp:txXfrm>
    </dsp:sp>
    <dsp:sp modelId="{E3EA999D-B40D-0942-888F-41DF0482D92F}">
      <dsp:nvSpPr>
        <dsp:cNvPr id="0" name=""/>
        <dsp:cNvSpPr/>
      </dsp:nvSpPr>
      <dsp:spPr>
        <a:xfrm rot="10800000">
          <a:off x="952543" y="1395548"/>
          <a:ext cx="3810175" cy="1395548"/>
        </a:xfrm>
        <a:prstGeom prst="trapezoid">
          <a:avLst>
            <a:gd name="adj" fmla="val 68256"/>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Evidence-Based Preferences</a:t>
          </a:r>
        </a:p>
      </dsp:txBody>
      <dsp:txXfrm rot="-10800000">
        <a:off x="1619324" y="1395548"/>
        <a:ext cx="2476613" cy="1395548"/>
      </dsp:txXfrm>
    </dsp:sp>
    <dsp:sp modelId="{3ECB54AE-B48B-374B-9C81-D069D5F0AA16}">
      <dsp:nvSpPr>
        <dsp:cNvPr id="0" name=""/>
        <dsp:cNvSpPr/>
      </dsp:nvSpPr>
      <dsp:spPr>
        <a:xfrm>
          <a:off x="2857631" y="2791096"/>
          <a:ext cx="5547166" cy="1395548"/>
        </a:xfrm>
        <a:prstGeom prst="nonIsoscelesTrapezoid">
          <a:avLst>
            <a:gd name="adj1" fmla="val 68256"/>
            <a:gd name="adj2" fmla="val 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&gt; 1 evidence-based option exists, benefits are in equipoise or unknown:  stakeholders voice</a:t>
          </a:r>
        </a:p>
      </dsp:txBody>
      <dsp:txXfrm>
        <a:off x="3810175" y="2791096"/>
        <a:ext cx="4594622" cy="1395548"/>
      </dsp:txXfrm>
    </dsp:sp>
    <dsp:sp modelId="{1459DC6C-C07D-694E-8CF9-057FDA414276}">
      <dsp:nvSpPr>
        <dsp:cNvPr id="0" name=""/>
        <dsp:cNvSpPr/>
      </dsp:nvSpPr>
      <dsp:spPr>
        <a:xfrm rot="10800000">
          <a:off x="1905087" y="2791096"/>
          <a:ext cx="1905087" cy="1395548"/>
        </a:xfrm>
        <a:prstGeom prst="trapezoid">
          <a:avLst>
            <a:gd name="adj" fmla="val 68256"/>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latin typeface="Arial" panose="020B0604020202020204" pitchFamily="34" charset="0"/>
              <a:cs typeface="Arial" panose="020B0604020202020204" pitchFamily="34" charset="0"/>
            </a:rPr>
            <a:t>Value Preferences</a:t>
          </a:r>
        </a:p>
      </dsp:txBody>
      <dsp:txXfrm rot="-10800000">
        <a:off x="1905087" y="2791096"/>
        <a:ext cx="1905087" cy="13955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5/10/2024</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althdesign.org/knowledge-repository/relationship-between-icu-design-and-mortali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2014">
              <a:defRPr/>
            </a:pPr>
            <a:endParaRPr lang="en-CA" sz="1000" dirty="0"/>
          </a:p>
        </p:txBody>
      </p:sp>
      <p:sp>
        <p:nvSpPr>
          <p:cNvPr id="4" name="Slide Number Placeholder 3"/>
          <p:cNvSpPr>
            <a:spLocks noGrp="1"/>
          </p:cNvSpPr>
          <p:nvPr>
            <p:ph type="sldNum" sz="quarter" idx="10"/>
          </p:nvPr>
        </p:nvSpPr>
        <p:spPr/>
        <p:txBody>
          <a:bodyPr/>
          <a:lstStyle/>
          <a:p>
            <a:fld id="{8C747B73-6B03-4EF3-AD40-683CE00DABF6}" type="slidenum">
              <a:rPr lang="en-US" smtClean="0"/>
              <a:t>1</a:t>
            </a:fld>
            <a:endParaRPr lang="en-US" dirty="0"/>
          </a:p>
        </p:txBody>
      </p:sp>
    </p:spTree>
    <p:extLst>
      <p:ext uri="{BB962C8B-B14F-4D97-AF65-F5344CB8AC3E}">
        <p14:creationId xmlns:p14="http://schemas.microsoft.com/office/powerpoint/2010/main" val="1805491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4EFE9-05FA-445C-8266-40305BEDA3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5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knowledge can engender new responsibilities </a:t>
            </a:r>
          </a:p>
        </p:txBody>
      </p:sp>
      <p:sp>
        <p:nvSpPr>
          <p:cNvPr id="4" name="Slide Number Placeholder 3"/>
          <p:cNvSpPr>
            <a:spLocks noGrp="1"/>
          </p:cNvSpPr>
          <p:nvPr>
            <p:ph type="sldNum" sz="quarter" idx="5"/>
          </p:nvPr>
        </p:nvSpPr>
        <p:spPr/>
        <p:txBody>
          <a:bodyPr/>
          <a:lstStyle/>
          <a:p>
            <a:fld id="{C4E4EFE9-05FA-445C-8266-40305BEDA3F0}" type="slidenum">
              <a:rPr lang="en-US" smtClean="0"/>
              <a:t>13</a:t>
            </a:fld>
            <a:endParaRPr lang="en-US" dirty="0"/>
          </a:p>
        </p:txBody>
      </p:sp>
    </p:spTree>
    <p:extLst>
      <p:ext uri="{BB962C8B-B14F-4D97-AF65-F5344CB8AC3E}">
        <p14:creationId xmlns:p14="http://schemas.microsoft.com/office/powerpoint/2010/main" val="291614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a:t>
            </a:r>
            <a:r>
              <a:rPr lang="en-US" baseline="0" dirty="0"/>
              <a:t> and LTC: </a:t>
            </a:r>
            <a:r>
              <a:rPr lang="en-US" sz="1200" dirty="0">
                <a:solidFill>
                  <a:srgbClr val="12549A"/>
                </a:solidFill>
                <a:latin typeface="Arial" panose="020B0604020202020204" pitchFamily="34" charset="0"/>
                <a:cs typeface="Arial" panose="020B0604020202020204" pitchFamily="34" charset="0"/>
              </a:rPr>
              <a:t>Differential Impact of COVID-19</a:t>
            </a:r>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14</a:t>
            </a:fld>
            <a:endParaRPr lang="en-US"/>
          </a:p>
        </p:txBody>
      </p:sp>
    </p:spTree>
    <p:extLst>
      <p:ext uri="{BB962C8B-B14F-4D97-AF65-F5344CB8AC3E}">
        <p14:creationId xmlns:p14="http://schemas.microsoft.com/office/powerpoint/2010/main" val="235605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Providing the same level of care to all patients is presumed in hospitals, but the built environment may preclude that in subtle ways. One study of 664 patients found severely ill patients may experience </a:t>
            </a:r>
            <a:r>
              <a:rPr lang="en-CA" sz="1200" u="none" strike="noStrike" kern="1200" dirty="0">
                <a:solidFill>
                  <a:schemeClr val="tx1"/>
                </a:solidFill>
                <a:effectLst/>
                <a:latin typeface="+mn-lt"/>
                <a:ea typeface="+mn-ea"/>
                <a:cs typeface="+mn-cs"/>
                <a:hlinkClick r:id="rId3"/>
              </a:rPr>
              <a:t>higher mortality rates</a:t>
            </a:r>
            <a:r>
              <a:rPr lang="en-CA" sz="1200" kern="1200" dirty="0">
                <a:solidFill>
                  <a:schemeClr val="tx1"/>
                </a:solidFill>
                <a:effectLst/>
                <a:latin typeface="+mn-lt"/>
                <a:ea typeface="+mn-ea"/>
                <a:cs typeface="+mn-cs"/>
              </a:rPr>
              <a:t> when placed in intensive care unit rooms that are out of direct lines of sight of nursing staff and physicians.  </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235583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Consider the following examples. It is common today for disagreements to occur around myriad aspects of maternal care in hospitals: refusals to wear fetal monitoring for fear of higher risk of C-sections is common, with unnecessary C-sections increasingly common.</a:t>
            </a:r>
            <a:r>
              <a:rPr lang="en-US" sz="1200" kern="1200" baseline="300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This can lead to conflicts that result in disruption of services, poor patient experiences, and an unpleasant work environment. The healthcare architect on the project could direct our group of stakeholders to Ariadne Labs’ research into the causes of unnecessary C-sections.  Ariadne Labs found rates of C-sections could be partly explained by the physical layout and space design of birth facilities. The study authors posited unnecessary C-sections could be reduced with design interventions that lessen throughput pressure in birth facilities.</a:t>
            </a:r>
            <a:r>
              <a:rPr lang="en-US" sz="1200" kern="1200" baseline="30000" dirty="0">
                <a:solidFill>
                  <a:schemeClr val="tx1"/>
                </a:solidFill>
                <a:effectLst/>
                <a:latin typeface="+mn-lt"/>
                <a:ea typeface="+mn-ea"/>
                <a:cs typeface="+mn-cs"/>
              </a:rPr>
              <a:t>19 </a:t>
            </a:r>
            <a:r>
              <a:rPr lang="en-US" sz="1200" kern="1200" dirty="0">
                <a:solidFill>
                  <a:schemeClr val="tx1"/>
                </a:solidFill>
                <a:effectLst/>
                <a:latin typeface="+mn-lt"/>
                <a:ea typeface="+mn-ea"/>
                <a:cs typeface="+mn-cs"/>
              </a:rPr>
              <a:t>For example, allocating relatively greater space to natural birth areas than operating areas. Through this evidence-based approach, the facility design could incorporate the pressure tank model Ariadne Labs identified and put in place steps to mitigate pressure to move patients to C-sections apart from medical need.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17</a:t>
            </a:fld>
            <a:endParaRPr lang="en-US" dirty="0"/>
          </a:p>
        </p:txBody>
      </p:sp>
    </p:spTree>
    <p:extLst>
      <p:ext uri="{BB962C8B-B14F-4D97-AF65-F5344CB8AC3E}">
        <p14:creationId xmlns:p14="http://schemas.microsoft.com/office/powerpoint/2010/main" val="1462443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Outcomes: decision to sit or not sit during a patient </a:t>
            </a:r>
            <a:r>
              <a:rPr lang="en-CA" sz="1200" dirty="0">
                <a:latin typeface="Arial" panose="020B0604020202020204" pitchFamily="34" charset="0"/>
                <a:cs typeface="Arial" panose="020B0604020202020204" pitchFamily="34" charset="0"/>
              </a:rPr>
              <a:t>encounter, patient satisfaction.</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18</a:t>
            </a:fld>
            <a:endParaRPr lang="en-US"/>
          </a:p>
        </p:txBody>
      </p:sp>
    </p:spTree>
    <p:extLst>
      <p:ext uri="{BB962C8B-B14F-4D97-AF65-F5344CB8AC3E}">
        <p14:creationId xmlns:p14="http://schemas.microsoft.com/office/powerpoint/2010/main" val="357885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Stowe</a:t>
            </a:r>
          </a:p>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21</a:t>
            </a:fld>
            <a:endParaRPr lang="en-US" dirty="0"/>
          </a:p>
        </p:txBody>
      </p:sp>
    </p:spTree>
    <p:extLst>
      <p:ext uri="{BB962C8B-B14F-4D97-AF65-F5344CB8AC3E}">
        <p14:creationId xmlns:p14="http://schemas.microsoft.com/office/powerpoint/2010/main" val="291614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435426C-CA4F-4579-8ACE-2CDAEC2AB0CD}" type="slidenum">
              <a:rPr lang="en-US" smtClean="0"/>
              <a:t>22</a:t>
            </a:fld>
            <a:endParaRPr lang="en-US"/>
          </a:p>
        </p:txBody>
      </p:sp>
    </p:spTree>
    <p:extLst>
      <p:ext uri="{BB962C8B-B14F-4D97-AF65-F5344CB8AC3E}">
        <p14:creationId xmlns:p14="http://schemas.microsoft.com/office/powerpoint/2010/main" val="204131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“Walking with purpose,” formerly “wandering”- common </a:t>
            </a:r>
            <a:r>
              <a:rPr lang="en-CA" sz="1200" dirty="0"/>
              <a:t>behavioral symptom of dementia - frequent walking </a:t>
            </a:r>
            <a:r>
              <a:rPr lang="en-US" sz="1200" dirty="0"/>
              <a:t>and attempts to exit a space.</a:t>
            </a:r>
          </a:p>
          <a:p>
            <a:r>
              <a:rPr lang="en-US" sz="1200" dirty="0"/>
              <a:t>Methods of preventing or limiting walking with purpose: alarms, locking doors, physical or chemical restraint.</a:t>
            </a:r>
          </a:p>
          <a:p>
            <a:r>
              <a:rPr lang="en-US" sz="1200" dirty="0"/>
              <a:t>Recent dementia care unit design trends - shift toward supporting autonomy; easily navigable spaces to reduce or promote walking with purpose.</a:t>
            </a:r>
          </a:p>
          <a:p>
            <a:r>
              <a:rPr lang="en-US" sz="1200" dirty="0"/>
              <a:t>An overall paucity </a:t>
            </a:r>
            <a:r>
              <a:rPr lang="en-CA" sz="1200" dirty="0"/>
              <a:t>of intervention studies.</a:t>
            </a:r>
            <a:endParaRPr lang="en-US" sz="1200" dirty="0">
              <a:solidFill>
                <a:srgbClr val="FF0000"/>
              </a:solidFill>
              <a:cs typeface="Arial" panose="020B0604020202020204" pitchFamily="34" charset="0"/>
            </a:endParaRPr>
          </a:p>
          <a:p>
            <a:endParaRPr lang="en-US" dirty="0"/>
          </a:p>
          <a:p>
            <a:pPr marL="685783">
              <a:buFont typeface="+mj-lt"/>
              <a:buAutoNum type="arabicPeriod"/>
            </a:pPr>
            <a:r>
              <a:rPr lang="en-CA" sz="1200" dirty="0"/>
              <a:t>Horizontal and vertical floor grid patterns</a:t>
            </a:r>
          </a:p>
          <a:p>
            <a:pPr marL="685783">
              <a:buFont typeface="+mj-lt"/>
              <a:buAutoNum type="arabicPeriod"/>
            </a:pPr>
            <a:r>
              <a:rPr lang="en-CA" sz="1200" dirty="0"/>
              <a:t>Mirror placement</a:t>
            </a:r>
          </a:p>
          <a:p>
            <a:pPr marL="685783">
              <a:buFont typeface="+mj-lt"/>
              <a:buAutoNum type="arabicPeriod"/>
            </a:pPr>
            <a:r>
              <a:rPr lang="en-CA" sz="1200" dirty="0"/>
              <a:t>Painting murals</a:t>
            </a:r>
          </a:p>
          <a:p>
            <a:pPr marL="685783">
              <a:buFont typeface="+mj-lt"/>
              <a:buAutoNum type="arabicPeriod"/>
            </a:pPr>
            <a:r>
              <a:rPr lang="en-CA" sz="1200" dirty="0"/>
              <a:t>Disguising door hardware or windows</a:t>
            </a:r>
          </a:p>
          <a:p>
            <a:pPr marL="685783">
              <a:buFont typeface="+mj-lt"/>
              <a:buAutoNum type="arabicPeriod"/>
            </a:pPr>
            <a:r>
              <a:rPr lang="en-CA" sz="1200" dirty="0"/>
              <a:t>Conditioning responses to color cues</a:t>
            </a:r>
          </a:p>
          <a:p>
            <a:pPr marL="685783">
              <a:buFont typeface="+mj-lt"/>
              <a:buAutoNum type="arabicPeriod"/>
            </a:pPr>
            <a:endParaRPr lang="en-US" sz="1200" dirty="0"/>
          </a:p>
          <a:p>
            <a:r>
              <a:rPr lang="en-CA" sz="1200" dirty="0"/>
              <a:t>Exit attempts </a:t>
            </a:r>
            <a:r>
              <a:rPr lang="en-US" sz="1200" dirty="0"/>
              <a:t>decreased </a:t>
            </a:r>
            <a:r>
              <a:rPr lang="en-CA" sz="1200" dirty="0"/>
              <a:t>Exit attempts </a:t>
            </a:r>
            <a:r>
              <a:rPr lang="en-US" sz="1200" dirty="0"/>
              <a:t>decreased from </a:t>
            </a:r>
            <a:r>
              <a:rPr lang="en-US" sz="1200" b="1" dirty="0"/>
              <a:t>98%</a:t>
            </a:r>
            <a:r>
              <a:rPr lang="en-US" sz="1200" dirty="0"/>
              <a:t> at baseline with no intervention, to </a:t>
            </a:r>
            <a:r>
              <a:rPr lang="en-US" sz="1200" b="1" dirty="0"/>
              <a:t>42%</a:t>
            </a:r>
            <a:r>
              <a:rPr lang="en-US" sz="1200" dirty="0"/>
              <a:t> with the addition of horizontal grids</a:t>
            </a:r>
          </a:p>
          <a:p>
            <a:r>
              <a:rPr lang="en-US" sz="1200" dirty="0"/>
              <a:t>Follow-up study horizontal floor grid reduced exit door contact by up to </a:t>
            </a:r>
            <a:r>
              <a:rPr lang="en-US" sz="1200" b="1" dirty="0"/>
              <a:t>97%</a:t>
            </a:r>
            <a:r>
              <a:rPr lang="en-US" sz="1200" dirty="0"/>
              <a:t> for those with AD; </a:t>
            </a:r>
            <a:r>
              <a:rPr lang="en-US" sz="1200" dirty="0">
                <a:solidFill>
                  <a:srgbClr val="FF0000"/>
                </a:solidFill>
              </a:rPr>
              <a:t>less effective in other dementias</a:t>
            </a:r>
          </a:p>
          <a:p>
            <a:r>
              <a:rPr lang="en-US" sz="1200" dirty="0"/>
              <a:t>No intervention effect w/ glass doors; attractive outdoor views -&gt; overcome aversion to  </a:t>
            </a:r>
            <a:r>
              <a:rPr lang="en-CA" sz="1200" dirty="0"/>
              <a:t>optical illusion</a:t>
            </a:r>
          </a:p>
          <a:p>
            <a:r>
              <a:rPr lang="en-CA" sz="1200" dirty="0"/>
              <a:t>B</a:t>
            </a:r>
            <a:r>
              <a:rPr lang="en-US" sz="1200" dirty="0"/>
              <a:t>lack floor mats -&gt; anecdotal</a:t>
            </a:r>
          </a:p>
          <a:p>
            <a:endParaRPr lang="en-US" sz="1200" dirty="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Why do these  interventions work/not work?</a:t>
            </a:r>
          </a:p>
          <a:p>
            <a:r>
              <a:rPr lang="en-CA" sz="3200" dirty="0"/>
              <a:t>Floor patterns</a:t>
            </a:r>
          </a:p>
          <a:p>
            <a:pPr lvl="1"/>
            <a:r>
              <a:rPr lang="en-CA" sz="2100" dirty="0"/>
              <a:t>diminished visual </a:t>
            </a:r>
            <a:r>
              <a:rPr lang="en-US" sz="2100" dirty="0"/>
              <a:t>perceptual abilities in dementia: contrast sensitivity, color discrimination, and </a:t>
            </a:r>
            <a:r>
              <a:rPr lang="en-CA" sz="2100" dirty="0"/>
              <a:t>depth perception</a:t>
            </a:r>
          </a:p>
          <a:p>
            <a:pPr lvl="1"/>
            <a:r>
              <a:rPr lang="en-CA" sz="2100" b="1" dirty="0"/>
              <a:t>posterior cortical atrophy (PCA)</a:t>
            </a:r>
            <a:r>
              <a:rPr lang="en-CA" sz="2100" dirty="0"/>
              <a:t>, </a:t>
            </a:r>
            <a:r>
              <a:rPr lang="en-US" sz="2100" dirty="0"/>
              <a:t>visual variant of AD: deficits in visual perception, spatial awareness, 3D shape processing</a:t>
            </a:r>
          </a:p>
          <a:p>
            <a:pPr lvl="1"/>
            <a:r>
              <a:rPr lang="en-US" sz="2100" dirty="0"/>
              <a:t>visual misperceptions of 2D </a:t>
            </a:r>
            <a:r>
              <a:rPr lang="en-CA" sz="2100" dirty="0"/>
              <a:t>stimuli </a:t>
            </a:r>
            <a:r>
              <a:rPr lang="en-CA" sz="2100" dirty="0">
                <a:sym typeface="Wingdings" panose="05000000000000000000" pitchFamily="2" charset="2"/>
              </a:rPr>
              <a:t> appear 3D</a:t>
            </a:r>
            <a:endParaRPr lang="en-US" sz="2100" dirty="0"/>
          </a:p>
          <a:p>
            <a:r>
              <a:rPr lang="en-CA" sz="3200" dirty="0"/>
              <a:t>Camouflage/cover</a:t>
            </a:r>
          </a:p>
          <a:p>
            <a:pPr lvl="1"/>
            <a:r>
              <a:rPr lang="en-CA" sz="2100" dirty="0"/>
              <a:t>AD or </a:t>
            </a:r>
            <a:r>
              <a:rPr lang="en-US" sz="2100" dirty="0"/>
              <a:t>DLB (even without PCA) frequently show impairments in visual acuity, color perception, </a:t>
            </a:r>
            <a:r>
              <a:rPr lang="en-CA" sz="2100" dirty="0"/>
              <a:t>and texture recognition</a:t>
            </a:r>
          </a:p>
          <a:p>
            <a:pPr lvl="1"/>
            <a:r>
              <a:rPr lang="en-CA" sz="2100" dirty="0"/>
              <a:t>success </a:t>
            </a:r>
            <a:r>
              <a:rPr lang="en-US" sz="2100" dirty="0"/>
              <a:t>of cloth cover regardless of </a:t>
            </a:r>
            <a:r>
              <a:rPr lang="en-CA" sz="2100" dirty="0"/>
              <a:t>color or pattern</a:t>
            </a:r>
          </a:p>
          <a:p>
            <a:r>
              <a:rPr lang="en-US" sz="3200" dirty="0"/>
              <a:t>Mirror </a:t>
            </a:r>
          </a:p>
          <a:p>
            <a:pPr lvl="1"/>
            <a:r>
              <a:rPr lang="en-US" sz="2100" dirty="0"/>
              <a:t>difficulty identifying reflected self images</a:t>
            </a:r>
          </a:p>
          <a:p>
            <a:r>
              <a:rPr lang="en-CA" sz="3200" dirty="0"/>
              <a:t>Mural/arts-based interventions</a:t>
            </a:r>
          </a:p>
          <a:p>
            <a:pPr lvl="1"/>
            <a:r>
              <a:rPr lang="en-US" sz="2700" dirty="0"/>
              <a:t>provision of </a:t>
            </a:r>
            <a:r>
              <a:rPr lang="en-US" sz="2700" b="1" dirty="0"/>
              <a:t>diversion</a:t>
            </a:r>
            <a:r>
              <a:rPr lang="en-US" sz="2700" dirty="0"/>
              <a:t> and </a:t>
            </a:r>
            <a:r>
              <a:rPr lang="en-US" sz="2700" b="1" dirty="0"/>
              <a:t>camouflage</a:t>
            </a:r>
            <a:r>
              <a:rPr lang="en-US" sz="2700" dirty="0"/>
              <a:t> for door hardware</a:t>
            </a:r>
          </a:p>
          <a:p>
            <a:r>
              <a:rPr lang="en-CA" sz="3200" dirty="0"/>
              <a:t>Conditioning</a:t>
            </a:r>
          </a:p>
          <a:p>
            <a:pPr lvl="1"/>
            <a:r>
              <a:rPr lang="en-CA" sz="2700" dirty="0"/>
              <a:t>d</a:t>
            </a:r>
            <a:r>
              <a:rPr lang="en-US" sz="2700" dirty="0" err="1"/>
              <a:t>eficits</a:t>
            </a:r>
            <a:r>
              <a:rPr lang="en-US" sz="2700" dirty="0"/>
              <a:t> in </a:t>
            </a:r>
            <a:r>
              <a:rPr lang="en-US" sz="2700" b="1" dirty="0"/>
              <a:t>episodic memory </a:t>
            </a:r>
            <a:r>
              <a:rPr lang="en-US" sz="2700" dirty="0"/>
              <a:t>common in ADRD (memories of personal experiences)</a:t>
            </a:r>
          </a:p>
          <a:p>
            <a:pPr lvl="1"/>
            <a:r>
              <a:rPr lang="en-US" sz="2700" dirty="0"/>
              <a:t>automatic, unconscious use of </a:t>
            </a:r>
            <a:r>
              <a:rPr lang="en-US" sz="2700" b="1" dirty="0"/>
              <a:t>procedural memory </a:t>
            </a:r>
            <a:r>
              <a:rPr lang="en-US" sz="2700" dirty="0"/>
              <a:t>is separate and distinct and can be spared</a:t>
            </a:r>
          </a:p>
          <a:p>
            <a:pPr lvl="1"/>
            <a:r>
              <a:rPr lang="en-US" sz="2700" dirty="0"/>
              <a:t>stimulus control methodology successful -&gt; implicit memory preserved</a:t>
            </a:r>
          </a:p>
          <a:p>
            <a:pPr marL="685783">
              <a:buFont typeface="+mj-lt"/>
              <a:buNone/>
            </a:pPr>
            <a:endParaRPr lang="en-US" sz="1200" dirty="0"/>
          </a:p>
          <a:p>
            <a:pPr marL="685783">
              <a:buFont typeface="+mj-lt"/>
              <a:buNone/>
            </a:pPr>
            <a:r>
              <a:rPr lang="en-US" sz="1200" dirty="0"/>
              <a:t>XXXXXXXXXXXX</a:t>
            </a:r>
          </a:p>
          <a:p>
            <a:pPr marL="685783">
              <a:buFont typeface="+mj-lt"/>
              <a:buNone/>
            </a:pPr>
            <a:endParaRPr lang="en-US" sz="1200" dirty="0"/>
          </a:p>
          <a:p>
            <a:pPr marL="0" indent="0">
              <a:buNone/>
            </a:pPr>
            <a:r>
              <a:rPr lang="en-CA" sz="4400" dirty="0"/>
              <a:t>Concealment: beige cloth </a:t>
            </a:r>
            <a:r>
              <a:rPr lang="en-US" sz="4400" dirty="0"/>
              <a:t>hiding doorknob:</a:t>
            </a:r>
          </a:p>
          <a:p>
            <a:pPr lvl="1">
              <a:buFont typeface="Arial" panose="020B0604020202020204" pitchFamily="34" charset="0"/>
              <a:buChar char="•"/>
            </a:pPr>
            <a:r>
              <a:rPr lang="en-US" sz="3200" b="1" dirty="0">
                <a:solidFill>
                  <a:srgbClr val="FF0000"/>
                </a:solidFill>
              </a:rPr>
              <a:t>most successful intervention, eliminated </a:t>
            </a:r>
            <a:r>
              <a:rPr lang="en-CA" sz="3200" b="1" dirty="0">
                <a:solidFill>
                  <a:srgbClr val="FF0000"/>
                </a:solidFill>
              </a:rPr>
              <a:t>all exiting</a:t>
            </a:r>
          </a:p>
          <a:p>
            <a:pPr lvl="1">
              <a:buFont typeface="Arial" panose="020B0604020202020204" pitchFamily="34" charset="0"/>
              <a:buChar char="•"/>
            </a:pPr>
            <a:r>
              <a:rPr lang="en-CA" sz="3200" i="1" dirty="0"/>
              <a:t>color and pattern of cloth did not matter!</a:t>
            </a:r>
            <a:endParaRPr lang="en-CA" sz="4400" dirty="0"/>
          </a:p>
          <a:p>
            <a:pPr marL="0" indent="0">
              <a:buNone/>
            </a:pPr>
            <a:r>
              <a:rPr lang="en-CA" sz="4400" dirty="0"/>
              <a:t>Camouflage: doorknob painted</a:t>
            </a:r>
            <a:r>
              <a:rPr lang="en-US" sz="4400" dirty="0"/>
              <a:t> door color, doorknob cover</a:t>
            </a:r>
          </a:p>
          <a:p>
            <a:pPr lvl="1">
              <a:buFont typeface="Arial" panose="020B0604020202020204" pitchFamily="34" charset="0"/>
              <a:buChar char="•"/>
            </a:pPr>
            <a:r>
              <a:rPr lang="en-US" sz="3200" dirty="0"/>
              <a:t>less successful than concealment</a:t>
            </a:r>
          </a:p>
          <a:p>
            <a:pPr lvl="1">
              <a:buFont typeface="Arial" panose="020B0604020202020204" pitchFamily="34" charset="0"/>
              <a:buChar char="•"/>
            </a:pPr>
            <a:r>
              <a:rPr lang="en-US" sz="3200" dirty="0"/>
              <a:t>more effective than the use of grid tape patterns</a:t>
            </a:r>
            <a:endParaRPr lang="en-CA" dirty="0"/>
          </a:p>
          <a:p>
            <a:pPr marL="0" indent="0">
              <a:buNone/>
            </a:pPr>
            <a:r>
              <a:rPr lang="en-CA" dirty="0"/>
              <a:t>Mini-blinds: </a:t>
            </a:r>
            <a:r>
              <a:rPr lang="en-US" dirty="0"/>
              <a:t>covering windows to match door color </a:t>
            </a:r>
          </a:p>
          <a:p>
            <a:pPr lvl="1">
              <a:buFont typeface="Arial" panose="020B0604020202020204" pitchFamily="34" charset="0"/>
              <a:buChar char="•"/>
            </a:pPr>
            <a:r>
              <a:rPr lang="en-US" sz="3200" dirty="0"/>
              <a:t>only marginally significant </a:t>
            </a:r>
            <a:r>
              <a:rPr lang="en-CA" sz="3200" dirty="0"/>
              <a:t>in reducing exiting attempts</a:t>
            </a:r>
          </a:p>
          <a:p>
            <a:pPr marL="0" indent="0">
              <a:buNone/>
            </a:pPr>
            <a:r>
              <a:rPr lang="en-CA" dirty="0"/>
              <a:t>Combined </a:t>
            </a:r>
            <a:r>
              <a:rPr lang="en-US" dirty="0"/>
              <a:t>use: blind and cloth barrier </a:t>
            </a:r>
          </a:p>
          <a:p>
            <a:pPr lvl="1">
              <a:buFont typeface="Arial" panose="020B0604020202020204" pitchFamily="34" charset="0"/>
              <a:buChar char="•"/>
            </a:pPr>
            <a:r>
              <a:rPr lang="en-US" sz="3200" dirty="0"/>
              <a:t>more effective than blind alone; not as effective as just cloth covering</a:t>
            </a:r>
          </a:p>
          <a:p>
            <a:pPr marL="685783">
              <a:buFont typeface="+mj-lt"/>
              <a:buNone/>
            </a:pPr>
            <a:endParaRPr lang="en-CA" sz="1200" dirty="0"/>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23</a:t>
            </a:fld>
            <a:endParaRPr lang="en-US"/>
          </a:p>
        </p:txBody>
      </p:sp>
    </p:spTree>
    <p:extLst>
      <p:ext uri="{BB962C8B-B14F-4D97-AF65-F5344CB8AC3E}">
        <p14:creationId xmlns:p14="http://schemas.microsoft.com/office/powerpoint/2010/main" val="400419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Responsibility</a:t>
            </a:r>
            <a:r>
              <a:rPr lang="en-US" baseline="0" dirty="0"/>
              <a:t> to use existing research and knowledge when designing </a:t>
            </a:r>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24</a:t>
            </a:fld>
            <a:endParaRPr lang="en-US"/>
          </a:p>
        </p:txBody>
      </p:sp>
    </p:spTree>
    <p:extLst>
      <p:ext uri="{BB962C8B-B14F-4D97-AF65-F5344CB8AC3E}">
        <p14:creationId xmlns:p14="http://schemas.microsoft.com/office/powerpoint/2010/main" val="416944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2014">
              <a:defRPr/>
            </a:pPr>
            <a:endParaRPr lang="en-CA" sz="1000" dirty="0"/>
          </a:p>
        </p:txBody>
      </p:sp>
      <p:sp>
        <p:nvSpPr>
          <p:cNvPr id="4" name="Slide Number Placeholder 3"/>
          <p:cNvSpPr>
            <a:spLocks noGrp="1"/>
          </p:cNvSpPr>
          <p:nvPr>
            <p:ph type="sldNum" sz="quarter" idx="10"/>
          </p:nvPr>
        </p:nvSpPr>
        <p:spPr/>
        <p:txBody>
          <a:bodyPr/>
          <a:lstStyle/>
          <a:p>
            <a:fld id="{8C747B73-6B03-4EF3-AD40-683CE00DABF6}" type="slidenum">
              <a:rPr lang="en-US" smtClean="0"/>
              <a:t>2</a:t>
            </a:fld>
            <a:endParaRPr lang="en-US" dirty="0"/>
          </a:p>
        </p:txBody>
      </p:sp>
    </p:spTree>
    <p:extLst>
      <p:ext uri="{BB962C8B-B14F-4D97-AF65-F5344CB8AC3E}">
        <p14:creationId xmlns:p14="http://schemas.microsoft.com/office/powerpoint/2010/main" val="1805491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rial" panose="020B0604020202020204" pitchFamily="34" charset="0"/>
                <a:cs typeface="Arial" panose="020B0604020202020204" pitchFamily="34" charset="0"/>
              </a:rPr>
              <a:t>Two care homes, n=758</a:t>
            </a:r>
          </a:p>
          <a:p>
            <a:r>
              <a:rPr lang="en-US" sz="1200" dirty="0">
                <a:solidFill>
                  <a:schemeClr val="tx1"/>
                </a:solidFill>
                <a:latin typeface="Arial" panose="020B0604020202020204" pitchFamily="34" charset="0"/>
                <a:cs typeface="Arial" panose="020B0604020202020204" pitchFamily="34" charset="0"/>
              </a:rPr>
              <a:t>Solid-state lighting: changed in intensity &amp; spectrum to increase short-wavelength (blue light) during the day and decrease it overnight. </a:t>
            </a:r>
          </a:p>
          <a:p>
            <a:r>
              <a:rPr lang="en-US" sz="1200" dirty="0">
                <a:solidFill>
                  <a:schemeClr val="tx1"/>
                </a:solidFill>
                <a:latin typeface="Arial" panose="020B0604020202020204" pitchFamily="34" charset="0"/>
                <a:cs typeface="Arial" panose="020B0604020202020204" pitchFamily="34" charset="0"/>
              </a:rPr>
              <a:t>Control sites retained standard lighting: no change in intensity or spectrum throughout the day. </a:t>
            </a:r>
          </a:p>
          <a:p>
            <a:r>
              <a:rPr lang="en-US" sz="1200" b="1" dirty="0">
                <a:solidFill>
                  <a:schemeClr val="tx1"/>
                </a:solidFill>
                <a:latin typeface="Arial" panose="020B0604020202020204" pitchFamily="34" charset="0"/>
                <a:cs typeface="Arial" panose="020B0604020202020204" pitchFamily="34" charset="0"/>
              </a:rPr>
              <a:t>Falls reduced by 43% at experimental sites </a:t>
            </a:r>
            <a:r>
              <a:rPr lang="en-US" sz="1200" dirty="0">
                <a:solidFill>
                  <a:schemeClr val="tx1"/>
                </a:solidFill>
                <a:latin typeface="Arial" panose="020B0604020202020204" pitchFamily="34" charset="0"/>
                <a:cs typeface="Arial" panose="020B0604020202020204" pitchFamily="34" charset="0"/>
              </a:rPr>
              <a:t>vs control sites (4.82 vs 8.44 falls per 1000 resident-days, respectively; RR 0.57; 95% CI 0.39-0.84; P = .004).</a:t>
            </a:r>
            <a:endParaRPr lang="en-US" sz="12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4E4EFE9-05FA-445C-8266-40305BEDA3F0}" type="slidenum">
              <a:rPr lang="en-US" smtClean="0"/>
              <a:t>25</a:t>
            </a:fld>
            <a:endParaRPr lang="en-US" dirty="0"/>
          </a:p>
        </p:txBody>
      </p:sp>
    </p:spTree>
    <p:extLst>
      <p:ext uri="{BB962C8B-B14F-4D97-AF65-F5344CB8AC3E}">
        <p14:creationId xmlns:p14="http://schemas.microsoft.com/office/powerpoint/2010/main" val="2091710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8959">
              <a:defRPr/>
            </a:pPr>
            <a:r>
              <a:rPr lang="en-CA" baseline="0" dirty="0"/>
              <a:t>Design means more than what can be drawn or built. The building must also consider in the design the clinical processes and models of care. </a:t>
            </a:r>
          </a:p>
          <a:p>
            <a:pPr defTabSz="518959">
              <a:defRPr/>
            </a:pPr>
            <a:r>
              <a:rPr lang="en-CA" baseline="0" dirty="0"/>
              <a:t>Design of clinical processes. </a:t>
            </a:r>
            <a:endParaRPr lang="en-CA" dirty="0"/>
          </a:p>
          <a:p>
            <a:endParaRPr lang="en-CA" dirty="0"/>
          </a:p>
          <a:p>
            <a:r>
              <a:rPr lang="en-CA" dirty="0"/>
              <a:t>Pendulum</a:t>
            </a:r>
            <a:r>
              <a:rPr lang="en-CA" baseline="0" dirty="0"/>
              <a:t> to rest in middle so design is mutually beneficial for both patients and staff and families: the round table, design equity. </a:t>
            </a:r>
          </a:p>
          <a:p>
            <a:endParaRPr lang="en-CA" baseline="0" dirty="0"/>
          </a:p>
          <a:p>
            <a:endParaRPr lang="en-CA" baseline="0"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8C747B73-6B03-4EF3-AD40-683CE00DABF6}" type="slidenum">
              <a:rPr lang="en-US" smtClean="0"/>
              <a:t>28</a:t>
            </a:fld>
            <a:endParaRPr lang="en-US" dirty="0"/>
          </a:p>
        </p:txBody>
      </p:sp>
    </p:spTree>
    <p:extLst>
      <p:ext uri="{BB962C8B-B14F-4D97-AF65-F5344CB8AC3E}">
        <p14:creationId xmlns:p14="http://schemas.microsoft.com/office/powerpoint/2010/main" val="3775238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I’ve attached here the evidence summary. You all might find the forest plots and odds ratios of interest as a quick way to see the data. The group has had a hard time making a firm recommendation for windows based on poor evidence, despite the fact that intuitively we all know windows have benefits. </a:t>
            </a:r>
          </a:p>
          <a:p>
            <a:r>
              <a:rPr lang="en-CA" dirty="0"/>
              <a:t> </a:t>
            </a:r>
          </a:p>
          <a:p>
            <a:r>
              <a:rPr lang="en-CA" dirty="0"/>
              <a:t>In the delirium forest plot the Kohn 2013 study listed I know well and they looked at over 6,000 patients concluding that windows made no difference essentially, but we discussed last night in our design guidelines committee that 10 years ago sedation practices were different from today, as was our understanding and measurement of delirium. </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30</a:t>
            </a:fld>
            <a:endParaRPr lang="en-US"/>
          </a:p>
        </p:txBody>
      </p:sp>
    </p:spTree>
    <p:extLst>
      <p:ext uri="{BB962C8B-B14F-4D97-AF65-F5344CB8AC3E}">
        <p14:creationId xmlns:p14="http://schemas.microsoft.com/office/powerpoint/2010/main" val="1468769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EBD is primarily focused on patient outcomes,</a:t>
            </a:r>
            <a:r>
              <a:rPr lang="en-GB" baseline="0" dirty="0"/>
              <a:t> and began</a:t>
            </a:r>
            <a:r>
              <a:rPr lang="en-GB" dirty="0"/>
              <a:t> that way. Everywhere</a:t>
            </a:r>
            <a:r>
              <a:rPr lang="en-GB" baseline="0" dirty="0"/>
              <a:t> you see the headlines “putting patients first”, “transforming the patient experience”. </a:t>
            </a:r>
            <a:r>
              <a:rPr lang="en-GB" i="1" dirty="0">
                <a:solidFill>
                  <a:srgbClr val="FF0000"/>
                </a:solidFill>
              </a:rPr>
              <a:t>But</a:t>
            </a:r>
            <a:r>
              <a:rPr lang="en-GB" i="1" baseline="0" dirty="0">
                <a:solidFill>
                  <a:srgbClr val="FF0000"/>
                </a:solidFill>
              </a:rPr>
              <a:t> w</a:t>
            </a:r>
            <a:r>
              <a:rPr lang="en-GB" i="1" dirty="0">
                <a:solidFill>
                  <a:srgbClr val="FF0000"/>
                </a:solidFill>
              </a:rPr>
              <a:t>hose voice should be prioritised when funding and designing hospitals and health services? In other words, who are we designing hospitals for­­- the clinicians, the patients and their families, the administrators?  </a:t>
            </a:r>
          </a:p>
          <a:p>
            <a:r>
              <a:rPr lang="en-GB" i="1" dirty="0">
                <a:solidFill>
                  <a:srgbClr val="FF0000"/>
                </a:solidFill>
              </a:rPr>
              <a:t>By</a:t>
            </a:r>
            <a:r>
              <a:rPr lang="en-GB" i="1" baseline="0" dirty="0">
                <a:solidFill>
                  <a:srgbClr val="FF0000"/>
                </a:solidFill>
              </a:rPr>
              <a:t> “our” I don’t mean only the architects but also the policy makers, administrators </a:t>
            </a:r>
            <a:r>
              <a:rPr lang="en-GB" i="1" baseline="0" dirty="0" err="1">
                <a:solidFill>
                  <a:srgbClr val="FF0000"/>
                </a:solidFill>
              </a:rPr>
              <a:t>etc</a:t>
            </a:r>
            <a:endParaRPr lang="en-GB" i="1" dirty="0">
              <a:solidFill>
                <a:srgbClr val="FF0000"/>
              </a:solidFill>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t>32</a:t>
            </a:fld>
            <a:endParaRPr lang="en-US" dirty="0"/>
          </a:p>
        </p:txBody>
      </p:sp>
    </p:spTree>
    <p:extLst>
      <p:ext uri="{BB962C8B-B14F-4D97-AF65-F5344CB8AC3E}">
        <p14:creationId xmlns:p14="http://schemas.microsoft.com/office/powerpoint/2010/main" val="2387978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street ballet, to invoke Jane Jacobs</a:t>
            </a:r>
          </a:p>
          <a:p>
            <a:endParaRPr lang="en-CA"/>
          </a:p>
        </p:txBody>
      </p:sp>
      <p:sp>
        <p:nvSpPr>
          <p:cNvPr id="4" name="Slide Number Placeholder 3"/>
          <p:cNvSpPr>
            <a:spLocks noGrp="1"/>
          </p:cNvSpPr>
          <p:nvPr>
            <p:ph type="sldNum" sz="quarter" idx="10"/>
          </p:nvPr>
        </p:nvSpPr>
        <p:spPr/>
        <p:txBody>
          <a:bodyPr/>
          <a:lstStyle/>
          <a:p>
            <a:fld id="{8C747B73-6B03-4EF3-AD40-683CE00DABF6}" type="slidenum">
              <a:rPr lang="en-US" smtClean="0"/>
              <a:t>33</a:t>
            </a:fld>
            <a:endParaRPr lang="en-US"/>
          </a:p>
        </p:txBody>
      </p:sp>
    </p:spTree>
    <p:extLst>
      <p:ext uri="{BB962C8B-B14F-4D97-AF65-F5344CB8AC3E}">
        <p14:creationId xmlns:p14="http://schemas.microsoft.com/office/powerpoint/2010/main" val="3808341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48640" rtl="0" eaLnBrk="1" fontAlgn="auto" latinLnBrk="0" hangingPunct="1">
              <a:lnSpc>
                <a:spcPct val="100000"/>
              </a:lnSpc>
              <a:spcBef>
                <a:spcPts val="0"/>
              </a:spcBef>
              <a:spcAft>
                <a:spcPts val="0"/>
              </a:spcAft>
              <a:buClrTx/>
              <a:buSzTx/>
              <a:buFontTx/>
              <a:buNone/>
              <a:tabLst/>
              <a:defRPr/>
            </a:pPr>
            <a:r>
              <a:rPr lang="en-US" dirty="0"/>
              <a:t>Many factors that influence social connection are environmental. Decisions about the layout of our cities, from the usability and reach of public transportation to the</a:t>
            </a:r>
            <a:br>
              <a:rPr lang="en-US" dirty="0"/>
            </a:br>
            <a:r>
              <a:rPr lang="en-US" dirty="0"/>
              <a:t>design of housing and green spaces, have a direct effect on social interaction in a community</a:t>
            </a:r>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C747B73-6B03-4EF3-AD40-683CE00DABF6}" type="slidenum">
              <a:rPr lang="en-US" smtClean="0"/>
              <a:t>34</a:t>
            </a:fld>
            <a:endParaRPr lang="en-US" dirty="0"/>
          </a:p>
        </p:txBody>
      </p:sp>
    </p:spTree>
    <p:extLst>
      <p:ext uri="{BB962C8B-B14F-4D97-AF65-F5344CB8AC3E}">
        <p14:creationId xmlns:p14="http://schemas.microsoft.com/office/powerpoint/2010/main" val="2781599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Marginal difference between no time + more than 2 hours </a:t>
            </a:r>
            <a:r>
              <a:rPr lang="en-US" dirty="0" err="1">
                <a:latin typeface="Arial" panose="020B0604020202020204" pitchFamily="34" charset="0"/>
                <a:cs typeface="Arial" panose="020B0604020202020204" pitchFamily="34" charset="0"/>
              </a:rPr>
              <a:t>Mdiff</a:t>
            </a:r>
            <a:r>
              <a:rPr lang="en-US" dirty="0">
                <a:latin typeface="Arial" panose="020B0604020202020204" pitchFamily="34" charset="0"/>
                <a:cs typeface="Arial" panose="020B0604020202020204" pitchFamily="34" charset="0"/>
              </a:rPr>
              <a:t> =6.32, SE=2.58, p=.050 95% CI [.0011, 12.64]</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35</a:t>
            </a:fld>
            <a:endParaRPr lang="en-US"/>
          </a:p>
        </p:txBody>
      </p:sp>
    </p:spTree>
    <p:extLst>
      <p:ext uri="{BB962C8B-B14F-4D97-AF65-F5344CB8AC3E}">
        <p14:creationId xmlns:p14="http://schemas.microsoft.com/office/powerpoint/2010/main" val="2699146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Diana</a:t>
            </a:r>
          </a:p>
        </p:txBody>
      </p:sp>
      <p:sp>
        <p:nvSpPr>
          <p:cNvPr id="4" name="Slide Number Placeholder 3"/>
          <p:cNvSpPr>
            <a:spLocks noGrp="1"/>
          </p:cNvSpPr>
          <p:nvPr>
            <p:ph type="sldNum" sz="quarter" idx="5"/>
          </p:nvPr>
        </p:nvSpPr>
        <p:spPr/>
        <p:txBody>
          <a:bodyPr/>
          <a:lstStyle/>
          <a:p>
            <a:fld id="{2435426C-CA4F-4579-8ACE-2CDAEC2AB0CD}" type="slidenum">
              <a:rPr lang="en-US" smtClean="0"/>
              <a:t>39</a:t>
            </a:fld>
            <a:endParaRPr lang="en-US"/>
          </a:p>
        </p:txBody>
      </p:sp>
    </p:spTree>
    <p:extLst>
      <p:ext uri="{BB962C8B-B14F-4D97-AF65-F5344CB8AC3E}">
        <p14:creationId xmlns:p14="http://schemas.microsoft.com/office/powerpoint/2010/main" val="3964815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$1,300 to $2,300</a:t>
            </a:r>
            <a:r>
              <a:rPr lang="en-CA" sz="1200" kern="1200" dirty="0">
                <a:solidFill>
                  <a:schemeClr val="tx1"/>
                </a:solidFill>
                <a:effectLst/>
                <a:latin typeface="+mn-lt"/>
                <a:ea typeface="+mn-ea"/>
                <a:cs typeface="+mn-cs"/>
              </a:rPr>
              <a:t> less in total Medicare and Medicaid costs per resident over 12 months for residents in Green House vs. traditional nursing homes</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42</a:t>
            </a:fld>
            <a:endParaRPr lang="en-US"/>
          </a:p>
        </p:txBody>
      </p:sp>
    </p:spTree>
    <p:extLst>
      <p:ext uri="{BB962C8B-B14F-4D97-AF65-F5344CB8AC3E}">
        <p14:creationId xmlns:p14="http://schemas.microsoft.com/office/powerpoint/2010/main" val="149029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435426C-CA4F-4579-8ACE-2CDAEC2AB0CD}" type="slidenum">
              <a:rPr lang="en-US" smtClean="0"/>
              <a:t>43</a:t>
            </a:fld>
            <a:endParaRPr lang="en-US"/>
          </a:p>
        </p:txBody>
      </p:sp>
    </p:spTree>
    <p:extLst>
      <p:ext uri="{BB962C8B-B14F-4D97-AF65-F5344CB8AC3E}">
        <p14:creationId xmlns:p14="http://schemas.microsoft.com/office/powerpoint/2010/main" val="413276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anecdote about </a:t>
            </a:r>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1812551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US" sz="1200" dirty="0">
                <a:solidFill>
                  <a:schemeClr val="tx1"/>
                </a:solidFill>
                <a:latin typeface="Arial" panose="020B0604020202020204" pitchFamily="34" charset="0"/>
                <a:cs typeface="Arial" panose="020B0604020202020204" pitchFamily="34" charset="0"/>
              </a:rPr>
              <a:t>It is time for the built environment to become a part of the same calculus as other physical and psychological factors affecting care.</a:t>
            </a:r>
          </a:p>
          <a:p>
            <a:pPr marL="342900" indent="-342900">
              <a:spcBef>
                <a:spcPts val="0"/>
              </a:spcBef>
              <a:spcAft>
                <a:spcPts val="1800"/>
              </a:spcAft>
              <a:buFont typeface="Arial" panose="020B0604020202020204" pitchFamily="34" charset="0"/>
              <a:buChar char="•"/>
            </a:pPr>
            <a:r>
              <a:rPr lang="en-US" sz="1200" i="1" dirty="0">
                <a:solidFill>
                  <a:srgbClr val="12549A"/>
                </a:solidFill>
                <a:latin typeface="Arial" panose="020B0604020202020204" pitchFamily="34" charset="0"/>
                <a:cs typeface="Arial" panose="020B0604020202020204" pitchFamily="34" charset="0"/>
              </a:rPr>
              <a:t>Funding and scholarly research </a:t>
            </a:r>
            <a:r>
              <a:rPr lang="en-US" sz="1200" dirty="0">
                <a:solidFill>
                  <a:schemeClr val="tx1"/>
                </a:solidFill>
                <a:latin typeface="Arial" panose="020B0604020202020204" pitchFamily="34" charset="0"/>
                <a:cs typeface="Arial" panose="020B0604020202020204" pitchFamily="34" charset="0"/>
              </a:rPr>
              <a:t>is required to investigate the curative efficacies of specific architectural interventions.</a:t>
            </a:r>
          </a:p>
          <a:p>
            <a:pPr marL="342900" indent="-342900">
              <a:spcBef>
                <a:spcPts val="0"/>
              </a:spcBef>
              <a:spcAft>
                <a:spcPts val="18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The ethical issues in healthcare architecture experimentation requires an </a:t>
            </a:r>
            <a:r>
              <a:rPr lang="en-US" sz="1200" i="1" dirty="0">
                <a:solidFill>
                  <a:srgbClr val="12549A"/>
                </a:solidFill>
                <a:latin typeface="Arial" panose="020B0604020202020204" pitchFamily="34" charset="0"/>
                <a:cs typeface="Arial" panose="020B0604020202020204" pitchFamily="34" charset="0"/>
              </a:rPr>
              <a:t>ethical rubric</a:t>
            </a:r>
            <a:r>
              <a:rPr lang="en-US" sz="1200" dirty="0">
                <a:solidFill>
                  <a:srgbClr val="12549A"/>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to clarify the intent, risks, and expected outcomes.</a:t>
            </a:r>
          </a:p>
          <a:p>
            <a:pPr marL="342900" indent="-342900">
              <a:spcBef>
                <a:spcPts val="0"/>
              </a:spcBef>
              <a:spcAft>
                <a:spcPts val="1800"/>
              </a:spcAft>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Healthcare architects need to engage with policy and public health leaders around issues of </a:t>
            </a:r>
            <a:r>
              <a:rPr lang="en-US" sz="1200" i="1" dirty="0">
                <a:solidFill>
                  <a:srgbClr val="12549A"/>
                </a:solidFill>
                <a:latin typeface="Arial" panose="020B0604020202020204" pitchFamily="34" charset="0"/>
                <a:cs typeface="Arial" panose="020B0604020202020204" pitchFamily="34" charset="0"/>
              </a:rPr>
              <a:t>equal access and treatment, prevention of comorbidities, and use of space to influence people.</a:t>
            </a:r>
          </a:p>
          <a:p>
            <a:pPr>
              <a:spcBef>
                <a:spcPts val="0"/>
              </a:spcBef>
              <a:spcAft>
                <a:spcPts val="1800"/>
              </a:spcAft>
            </a:pPr>
            <a:r>
              <a:rPr lang="en-US" sz="1400" i="1" dirty="0">
                <a:solidFill>
                  <a:srgbClr val="8C1976"/>
                </a:solidFill>
                <a:latin typeface="Arial" panose="020B0604020202020204" pitchFamily="34" charset="0"/>
                <a:cs typeface="Arial" panose="020B0604020202020204" pitchFamily="34" charset="0"/>
              </a:rPr>
              <a:t>Architecture and design provides opportunities to create lasting improvements in equitable, efficient care delivery and preparedness for the next public health emergency.</a:t>
            </a:r>
          </a:p>
        </p:txBody>
      </p:sp>
      <p:sp>
        <p:nvSpPr>
          <p:cNvPr id="4" name="Slide Number Placeholder 3"/>
          <p:cNvSpPr>
            <a:spLocks noGrp="1"/>
          </p:cNvSpPr>
          <p:nvPr>
            <p:ph type="sldNum" sz="quarter" idx="10"/>
          </p:nvPr>
        </p:nvSpPr>
        <p:spPr/>
        <p:txBody>
          <a:bodyPr/>
          <a:lstStyle/>
          <a:p>
            <a:fld id="{8C747B73-6B03-4EF3-AD40-683CE00DABF6}" type="slidenum">
              <a:rPr lang="en-US" smtClean="0"/>
              <a:t>44</a:t>
            </a:fld>
            <a:endParaRPr lang="en-US" dirty="0"/>
          </a:p>
        </p:txBody>
      </p:sp>
    </p:spTree>
    <p:extLst>
      <p:ext uri="{BB962C8B-B14F-4D97-AF65-F5344CB8AC3E}">
        <p14:creationId xmlns:p14="http://schemas.microsoft.com/office/powerpoint/2010/main" val="3250109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2014">
              <a:defRPr/>
            </a:pPr>
            <a:endParaRPr lang="en-CA" sz="1000" dirty="0"/>
          </a:p>
        </p:txBody>
      </p:sp>
      <p:sp>
        <p:nvSpPr>
          <p:cNvPr id="4" name="Slide Number Placeholder 3"/>
          <p:cNvSpPr>
            <a:spLocks noGrp="1"/>
          </p:cNvSpPr>
          <p:nvPr>
            <p:ph type="sldNum" sz="quarter" idx="10"/>
          </p:nvPr>
        </p:nvSpPr>
        <p:spPr/>
        <p:txBody>
          <a:bodyPr/>
          <a:lstStyle/>
          <a:p>
            <a:fld id="{8C747B73-6B03-4EF3-AD40-683CE00DABF6}" type="slidenum">
              <a:rPr lang="en-US" smtClean="0"/>
              <a:t>45</a:t>
            </a:fld>
            <a:endParaRPr lang="en-US" dirty="0"/>
          </a:p>
        </p:txBody>
      </p:sp>
    </p:spTree>
    <p:extLst>
      <p:ext uri="{BB962C8B-B14F-4D97-AF65-F5344CB8AC3E}">
        <p14:creationId xmlns:p14="http://schemas.microsoft.com/office/powerpoint/2010/main" val="1805491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EBD is primarily focused on patient outcomes,</a:t>
            </a:r>
            <a:r>
              <a:rPr lang="en-GB" baseline="0" dirty="0"/>
              <a:t> and began</a:t>
            </a:r>
            <a:r>
              <a:rPr lang="en-GB" dirty="0"/>
              <a:t> that way. Everywhere</a:t>
            </a:r>
            <a:r>
              <a:rPr lang="en-GB" baseline="0" dirty="0"/>
              <a:t> you see the headlines “putting patients first”, “transforming the patient experience”. </a:t>
            </a:r>
            <a:r>
              <a:rPr lang="en-GB" i="1" dirty="0">
                <a:solidFill>
                  <a:srgbClr val="FF0000"/>
                </a:solidFill>
              </a:rPr>
              <a:t>But</a:t>
            </a:r>
            <a:r>
              <a:rPr lang="en-GB" i="1" baseline="0" dirty="0">
                <a:solidFill>
                  <a:srgbClr val="FF0000"/>
                </a:solidFill>
              </a:rPr>
              <a:t> w</a:t>
            </a:r>
            <a:r>
              <a:rPr lang="en-GB" i="1" dirty="0">
                <a:solidFill>
                  <a:srgbClr val="FF0000"/>
                </a:solidFill>
              </a:rPr>
              <a:t>hose voice should be prioritised when funding and designing hospitals and health services? In other words, who are we designing hospitals for­­- the clinicians, the patients and their families, the administrators?  </a:t>
            </a:r>
          </a:p>
          <a:p>
            <a:r>
              <a:rPr lang="en-GB" i="1" dirty="0">
                <a:solidFill>
                  <a:srgbClr val="FF0000"/>
                </a:solidFill>
              </a:rPr>
              <a:t>By</a:t>
            </a:r>
            <a:r>
              <a:rPr lang="en-GB" i="1" baseline="0" dirty="0">
                <a:solidFill>
                  <a:srgbClr val="FF0000"/>
                </a:solidFill>
              </a:rPr>
              <a:t> “our” I don’t mean only the architects but also the policy makers, administrators </a:t>
            </a:r>
            <a:r>
              <a:rPr lang="en-GB" i="1" baseline="0" dirty="0" err="1">
                <a:solidFill>
                  <a:srgbClr val="FF0000"/>
                </a:solidFill>
              </a:rPr>
              <a:t>etc</a:t>
            </a:r>
            <a:endParaRPr lang="en-GB" i="1" baseline="0" dirty="0">
              <a:solidFill>
                <a:srgbClr val="FF0000"/>
              </a:solidFill>
            </a:endParaRPr>
          </a:p>
          <a:p>
            <a:endParaRPr lang="en-GB" i="1" baseline="0" dirty="0">
              <a:solidFill>
                <a:srgbClr val="FF0000"/>
              </a:solidFill>
            </a:endParaRPr>
          </a:p>
          <a:p>
            <a:r>
              <a:rPr lang="en-CA" dirty="0"/>
              <a:t>Stakeholder engagement /design equity, and inclusivity User feedback - Clinician and not Clinician Peer review and post occupancy Evidence integration</a:t>
            </a:r>
          </a:p>
          <a:p>
            <a:r>
              <a:rPr lang="en-CA" dirty="0"/>
              <a:t> </a:t>
            </a:r>
          </a:p>
          <a:p>
            <a:r>
              <a:rPr lang="en-CA" dirty="0"/>
              <a:t>Who what when where why?</a:t>
            </a:r>
          </a:p>
          <a:p>
            <a:r>
              <a:rPr lang="en-CA" dirty="0"/>
              <a:t>How to integrate these into design process.</a:t>
            </a:r>
          </a:p>
          <a:p>
            <a:r>
              <a:rPr lang="en-CA" dirty="0"/>
              <a:t>Who should do it? Should there be a national level thing or individual firms </a:t>
            </a:r>
          </a:p>
          <a:p>
            <a:r>
              <a:rPr lang="en-CA" dirty="0"/>
              <a:t>When should this occur in the design process. On multiple points or just at the start or at the end</a:t>
            </a:r>
          </a:p>
          <a:p>
            <a:r>
              <a:rPr lang="en-CA" dirty="0"/>
              <a:t> </a:t>
            </a:r>
          </a:p>
          <a:p>
            <a:r>
              <a:rPr lang="en-CA" dirty="0"/>
              <a:t>Discussion of design versus standardization with subthemes. And questions. Use </a:t>
            </a:r>
            <a:r>
              <a:rPr lang="en-CA" dirty="0" err="1"/>
              <a:t>shari</a:t>
            </a:r>
            <a:r>
              <a:rPr lang="en-CA" dirty="0"/>
              <a:t> graphic printed? Cards and markers? </a:t>
            </a:r>
          </a:p>
          <a:p>
            <a:endParaRPr lang="en-US" dirty="0"/>
          </a:p>
          <a:p>
            <a:pPr marL="285750" indent="-285750">
              <a:buFont typeface="Arial" panose="020B0604020202020204" pitchFamily="34" charset="0"/>
              <a:buChar char="•"/>
            </a:pPr>
            <a:r>
              <a:rPr lang="en-US" dirty="0"/>
              <a:t>Fireside session</a:t>
            </a:r>
          </a:p>
          <a:p>
            <a:pPr marL="742950" lvl="1" indent="-285750">
              <a:buFont typeface="Arial" panose="020B0604020202020204" pitchFamily="34" charset="0"/>
              <a:buChar char="•"/>
            </a:pPr>
            <a:r>
              <a:rPr lang="en-US" dirty="0"/>
              <a:t>Ask questions and brainstorm answers? </a:t>
            </a:r>
            <a:r>
              <a:rPr lang="en-US" dirty="0" err="1"/>
              <a:t>Ie</a:t>
            </a:r>
            <a:r>
              <a:rPr lang="en-US" dirty="0"/>
              <a:t>: who should do this research, funding, </a:t>
            </a:r>
            <a:r>
              <a:rPr lang="en-US" dirty="0" err="1"/>
              <a:t>etc</a:t>
            </a:r>
            <a:endParaRPr lang="en-US" dirty="0"/>
          </a:p>
          <a:p>
            <a:pPr marL="742950" lvl="1" indent="-285750">
              <a:buFont typeface="Arial" panose="020B0604020202020204" pitchFamily="34" charset="0"/>
              <a:buChar char="•"/>
            </a:pPr>
            <a:r>
              <a:rPr lang="en-US" dirty="0"/>
              <a:t>Print stuff and have cards and markers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Design equity – stakeholder engagement </a:t>
            </a:r>
          </a:p>
          <a:p>
            <a:pPr marL="742950" lvl="1" indent="-285750">
              <a:buFont typeface="Arial" panose="020B0604020202020204" pitchFamily="34" charset="0"/>
              <a:buChar char="•"/>
            </a:pPr>
            <a:r>
              <a:rPr lang="en-US" dirty="0"/>
              <a:t>5Ms? Framework</a:t>
            </a:r>
          </a:p>
          <a:p>
            <a:pPr marL="742950" lvl="1" indent="-285750">
              <a:buFont typeface="Arial" panose="020B0604020202020204" pitchFamily="34" charset="0"/>
              <a:buChar char="•"/>
            </a:pPr>
            <a:r>
              <a:rPr lang="en-US" dirty="0"/>
              <a:t>POE</a:t>
            </a:r>
          </a:p>
          <a:p>
            <a:pPr marL="742950" lvl="1" indent="-285750">
              <a:buFont typeface="Arial" panose="020B0604020202020204" pitchFamily="34" charset="0"/>
              <a:buChar char="•"/>
            </a:pPr>
            <a:endParaRPr lang="en-US" dirty="0"/>
          </a:p>
          <a:p>
            <a:r>
              <a:rPr lang="en-US" dirty="0"/>
              <a:t>“</a:t>
            </a:r>
            <a:r>
              <a:rPr lang="en-US" i="1" dirty="0"/>
              <a:t>Who should decide whether and how stakeholders’ needs are met?” </a:t>
            </a:r>
          </a:p>
          <a:p>
            <a:endParaRPr lang="en-US" i="1" dirty="0"/>
          </a:p>
          <a:p>
            <a:r>
              <a:rPr lang="en-US" dirty="0"/>
              <a:t>can be answered in the same way we make other decisions in healthcare that involve technical expertise and normative concerns: shared decision-making.</a:t>
            </a:r>
            <a:endParaRPr lang="en-CA" dirty="0"/>
          </a:p>
          <a:p>
            <a:r>
              <a:rPr lang="en-US" dirty="0"/>
              <a:t> </a:t>
            </a:r>
            <a:endParaRPr lang="en-CA" dirty="0"/>
          </a:p>
          <a:p>
            <a:r>
              <a:rPr lang="en-US" dirty="0"/>
              <a:t>Shared decision-making allows for a role delineation for healthcare providers and patients or their families; providers are responsible for determining the range of appropriate options based on the best available evidence. When that is lacking, providers rely on clinical judgment borne out of long practice. </a:t>
            </a:r>
            <a:endParaRPr lang="en-CA" dirty="0"/>
          </a:p>
          <a:p>
            <a:pPr marL="742950" lvl="1" indent="-285750">
              <a:buFont typeface="Arial" panose="020B0604020202020204" pitchFamily="34" charset="0"/>
              <a:buChar char="•"/>
            </a:pPr>
            <a:endParaRPr lang="en-US" dirty="0"/>
          </a:p>
          <a:p>
            <a:endParaRPr lang="en-CA" dirty="0"/>
          </a:p>
          <a:p>
            <a:endParaRPr lang="en-GB" i="1" dirty="0">
              <a:solidFill>
                <a:srgbClr val="FF0000"/>
              </a:solidFill>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t>48</a:t>
            </a:fld>
            <a:endParaRPr lang="en-US" dirty="0"/>
          </a:p>
        </p:txBody>
      </p:sp>
    </p:spTree>
    <p:extLst>
      <p:ext uri="{BB962C8B-B14F-4D97-AF65-F5344CB8AC3E}">
        <p14:creationId xmlns:p14="http://schemas.microsoft.com/office/powerpoint/2010/main" val="2387978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48591">
              <a:defRPr/>
            </a:pPr>
            <a:r>
              <a:rPr lang="en-CA" dirty="0"/>
              <a:t>Can architecture have the power to support caregivers’ ability to heal and delivery of care? There is often a gap between design intent and user experience. The classic urban planning example of this is seen with campus planning. </a:t>
            </a:r>
          </a:p>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49</a:t>
            </a:fld>
            <a:endParaRPr lang="en-US" dirty="0"/>
          </a:p>
        </p:txBody>
      </p:sp>
    </p:spTree>
    <p:extLst>
      <p:ext uri="{BB962C8B-B14F-4D97-AF65-F5344CB8AC3E}">
        <p14:creationId xmlns:p14="http://schemas.microsoft.com/office/powerpoint/2010/main" val="187453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Arial" panose="020B0604020202020204" pitchFamily="34" charset="0"/>
                <a:cs typeface="Arial" panose="020B0604020202020204" pitchFamily="34" charset="0"/>
              </a:rPr>
              <a:t>Range of technically possible options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Arial" panose="020B0604020202020204" pitchFamily="34" charset="0"/>
                <a:cs typeface="Arial" panose="020B0604020202020204" pitchFamily="34" charset="0"/>
              </a:rPr>
              <a:t>Wide options reduced by evidence-based performance assessment; where is the most benefit accrued?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Arial" panose="020B0604020202020204" pitchFamily="34" charset="0"/>
                <a:cs typeface="Arial" panose="020B0604020202020204" pitchFamily="34" charset="0"/>
              </a:rPr>
              <a:t>Where more than one evidence-based options exists, or benefits are in equipoise (or unknown), stakeholders affected should have a voice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50</a:t>
            </a:fld>
            <a:endParaRPr lang="en-US"/>
          </a:p>
        </p:txBody>
      </p:sp>
    </p:spTree>
    <p:extLst>
      <p:ext uri="{BB962C8B-B14F-4D97-AF65-F5344CB8AC3E}">
        <p14:creationId xmlns:p14="http://schemas.microsoft.com/office/powerpoint/2010/main" val="1807962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EBD is primarily focused on patient outcomes,</a:t>
            </a:r>
            <a:r>
              <a:rPr lang="en-GB" baseline="0" dirty="0"/>
              <a:t> and began</a:t>
            </a:r>
            <a:r>
              <a:rPr lang="en-GB" dirty="0"/>
              <a:t> that way. Everywhere</a:t>
            </a:r>
            <a:r>
              <a:rPr lang="en-GB" baseline="0" dirty="0"/>
              <a:t> you see the headlines “putting patients first”, “transforming the patient experience”. </a:t>
            </a:r>
            <a:r>
              <a:rPr lang="en-GB" i="1" dirty="0">
                <a:solidFill>
                  <a:srgbClr val="FF0000"/>
                </a:solidFill>
              </a:rPr>
              <a:t>But</a:t>
            </a:r>
            <a:r>
              <a:rPr lang="en-GB" i="1" baseline="0" dirty="0">
                <a:solidFill>
                  <a:srgbClr val="FF0000"/>
                </a:solidFill>
              </a:rPr>
              <a:t> w</a:t>
            </a:r>
            <a:r>
              <a:rPr lang="en-GB" i="1" dirty="0">
                <a:solidFill>
                  <a:srgbClr val="FF0000"/>
                </a:solidFill>
              </a:rPr>
              <a:t>hose voice should be prioritised when funding and designing hospitals and health services? In other words, who are we designing hospitals for­­- the clinicians, the patients and their families, the administrators?  </a:t>
            </a:r>
          </a:p>
          <a:p>
            <a:r>
              <a:rPr lang="en-GB" i="1" dirty="0">
                <a:solidFill>
                  <a:srgbClr val="FF0000"/>
                </a:solidFill>
              </a:rPr>
              <a:t>By</a:t>
            </a:r>
            <a:r>
              <a:rPr lang="en-GB" i="1" baseline="0" dirty="0">
                <a:solidFill>
                  <a:srgbClr val="FF0000"/>
                </a:solidFill>
              </a:rPr>
              <a:t> “our” I don’t mean only the architects but also the policy makers, administrators </a:t>
            </a:r>
            <a:r>
              <a:rPr lang="en-GB" i="1" baseline="0" dirty="0" err="1">
                <a:solidFill>
                  <a:srgbClr val="FF0000"/>
                </a:solidFill>
              </a:rPr>
              <a:t>etc</a:t>
            </a:r>
            <a:endParaRPr lang="en-GB" i="1" baseline="0" dirty="0">
              <a:solidFill>
                <a:srgbClr val="FF0000"/>
              </a:solidFill>
            </a:endParaRPr>
          </a:p>
          <a:p>
            <a:endParaRPr lang="en-GB" i="1" baseline="0" dirty="0">
              <a:solidFill>
                <a:srgbClr val="FF0000"/>
              </a:solidFill>
            </a:endParaRPr>
          </a:p>
          <a:p>
            <a:r>
              <a:rPr lang="en-CA" dirty="0"/>
              <a:t>Stakeholder engagement /design equity, and inclusivity User feedback - Clinician and not Clinician Peer review and post occupancy Evidence integration</a:t>
            </a:r>
          </a:p>
          <a:p>
            <a:r>
              <a:rPr lang="en-CA" dirty="0"/>
              <a:t> </a:t>
            </a:r>
          </a:p>
          <a:p>
            <a:r>
              <a:rPr lang="en-CA" dirty="0"/>
              <a:t>Who what when where why?</a:t>
            </a:r>
          </a:p>
          <a:p>
            <a:r>
              <a:rPr lang="en-CA" dirty="0"/>
              <a:t>How to integrate these into design process.</a:t>
            </a:r>
          </a:p>
          <a:p>
            <a:r>
              <a:rPr lang="en-CA" dirty="0"/>
              <a:t>Who should do it? Should there be a national level thing or individual firms </a:t>
            </a:r>
          </a:p>
          <a:p>
            <a:r>
              <a:rPr lang="en-CA" dirty="0"/>
              <a:t>When should this occur in the design process. On multiple points or just at the start or at the end</a:t>
            </a:r>
          </a:p>
          <a:p>
            <a:r>
              <a:rPr lang="en-CA" dirty="0"/>
              <a:t> </a:t>
            </a:r>
          </a:p>
          <a:p>
            <a:r>
              <a:rPr lang="en-CA" dirty="0"/>
              <a:t>Discussion of design versus standardization with subthemes. And questions. Use </a:t>
            </a:r>
            <a:r>
              <a:rPr lang="en-CA" dirty="0" err="1"/>
              <a:t>shari</a:t>
            </a:r>
            <a:r>
              <a:rPr lang="en-CA" dirty="0"/>
              <a:t> graphic printed? Cards and markers? </a:t>
            </a:r>
          </a:p>
          <a:p>
            <a:endParaRPr lang="en-US" dirty="0"/>
          </a:p>
          <a:p>
            <a:pPr marL="285750" indent="-285750">
              <a:buFont typeface="Arial" panose="020B0604020202020204" pitchFamily="34" charset="0"/>
              <a:buChar char="•"/>
            </a:pPr>
            <a:r>
              <a:rPr lang="en-US" dirty="0"/>
              <a:t>Fireside session</a:t>
            </a:r>
          </a:p>
          <a:p>
            <a:pPr marL="742950" lvl="1" indent="-285750">
              <a:buFont typeface="Arial" panose="020B0604020202020204" pitchFamily="34" charset="0"/>
              <a:buChar char="•"/>
            </a:pPr>
            <a:r>
              <a:rPr lang="en-US" dirty="0"/>
              <a:t>Ask questions and brainstorm answers? </a:t>
            </a:r>
            <a:r>
              <a:rPr lang="en-US" dirty="0" err="1"/>
              <a:t>Ie</a:t>
            </a:r>
            <a:r>
              <a:rPr lang="en-US" dirty="0"/>
              <a:t>: who should do this research, funding, </a:t>
            </a:r>
            <a:r>
              <a:rPr lang="en-US" dirty="0" err="1"/>
              <a:t>etc</a:t>
            </a:r>
            <a:endParaRPr lang="en-US" dirty="0"/>
          </a:p>
          <a:p>
            <a:pPr marL="742950" lvl="1" indent="-285750">
              <a:buFont typeface="Arial" panose="020B0604020202020204" pitchFamily="34" charset="0"/>
              <a:buChar char="•"/>
            </a:pPr>
            <a:r>
              <a:rPr lang="en-US" dirty="0"/>
              <a:t>Print stuff and have cards and markers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Design equity – stakeholder engagement </a:t>
            </a:r>
          </a:p>
          <a:p>
            <a:pPr marL="742950" lvl="1" indent="-285750">
              <a:buFont typeface="Arial" panose="020B0604020202020204" pitchFamily="34" charset="0"/>
              <a:buChar char="•"/>
            </a:pPr>
            <a:r>
              <a:rPr lang="en-US" dirty="0"/>
              <a:t>5Ms? Framework</a:t>
            </a:r>
          </a:p>
          <a:p>
            <a:pPr marL="742950" lvl="1" indent="-285750">
              <a:buFont typeface="Arial" panose="020B0604020202020204" pitchFamily="34" charset="0"/>
              <a:buChar char="•"/>
            </a:pPr>
            <a:r>
              <a:rPr lang="en-US" dirty="0"/>
              <a:t>POE</a:t>
            </a:r>
          </a:p>
          <a:p>
            <a:pPr marL="742950" lvl="1" indent="-285750">
              <a:buFont typeface="Arial" panose="020B0604020202020204" pitchFamily="34" charset="0"/>
              <a:buChar char="•"/>
            </a:pPr>
            <a:endParaRPr lang="en-US" dirty="0"/>
          </a:p>
          <a:p>
            <a:r>
              <a:rPr lang="en-US" dirty="0"/>
              <a:t>“</a:t>
            </a:r>
            <a:r>
              <a:rPr lang="en-US" i="1" dirty="0"/>
              <a:t>Who should decide whether and how stakeholders’ needs are met?” </a:t>
            </a:r>
          </a:p>
          <a:p>
            <a:endParaRPr lang="en-US" i="1" dirty="0"/>
          </a:p>
          <a:p>
            <a:r>
              <a:rPr lang="en-US" dirty="0"/>
              <a:t>can be answered in the same way we make other decisions in healthcare that involve technical expertise and normative concerns: shared decision-making.</a:t>
            </a:r>
            <a:endParaRPr lang="en-CA" dirty="0"/>
          </a:p>
          <a:p>
            <a:r>
              <a:rPr lang="en-US" dirty="0"/>
              <a:t> </a:t>
            </a:r>
            <a:endParaRPr lang="en-CA" dirty="0"/>
          </a:p>
          <a:p>
            <a:r>
              <a:rPr lang="en-US" dirty="0"/>
              <a:t>Shared decision-making allows for a role delineation for healthcare providers and patients or their families; providers are responsible for determining the range of appropriate options based on the best available evidence. When that is lacking, providers rely on clinical judgment borne out of long practice. </a:t>
            </a:r>
            <a:endParaRPr lang="en-CA" dirty="0"/>
          </a:p>
          <a:p>
            <a:pPr marL="742950" lvl="1" indent="-285750">
              <a:buFont typeface="Arial" panose="020B0604020202020204" pitchFamily="34" charset="0"/>
              <a:buChar char="•"/>
            </a:pPr>
            <a:endParaRPr lang="en-US" dirty="0"/>
          </a:p>
          <a:p>
            <a:endParaRPr lang="en-CA" dirty="0"/>
          </a:p>
          <a:p>
            <a:endParaRPr lang="en-GB" i="1" dirty="0">
              <a:solidFill>
                <a:srgbClr val="FF0000"/>
              </a:solidFill>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t>51</a:t>
            </a:fld>
            <a:endParaRPr lang="en-US" dirty="0"/>
          </a:p>
        </p:txBody>
      </p:sp>
    </p:spTree>
    <p:extLst>
      <p:ext uri="{BB962C8B-B14F-4D97-AF65-F5344CB8AC3E}">
        <p14:creationId xmlns:p14="http://schemas.microsoft.com/office/powerpoint/2010/main" val="2387978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9875" indent="-269875"/>
            <a:r>
              <a:rPr lang="en-GB" dirty="0">
                <a:latin typeface="Jacobs Chronos"/>
                <a:cs typeface="Jacobs Chronos"/>
              </a:rPr>
              <a:t>Set of 5 evidence-based elements of high quality care</a:t>
            </a:r>
            <a:endParaRPr lang="en-GB" dirty="0"/>
          </a:p>
          <a:p>
            <a:pPr marL="269875" indent="-269875"/>
            <a:r>
              <a:rPr lang="en-GB" dirty="0">
                <a:latin typeface="Jacobs Chronos"/>
                <a:cs typeface="Jacobs Chronos"/>
              </a:rPr>
              <a:t>When implemented together shifts focus towards user needs</a:t>
            </a:r>
          </a:p>
          <a:p>
            <a:pPr marL="269875" indent="-269875"/>
            <a:r>
              <a:rPr lang="en-GB" dirty="0">
                <a:latin typeface="Jacobs Chronos"/>
                <a:cs typeface="Jacobs Chronos"/>
              </a:rPr>
              <a:t>Inclusive of complex biopsychosocial situations</a:t>
            </a:r>
            <a:endParaRPr lang="en-GB" dirty="0"/>
          </a:p>
          <a:p>
            <a:pPr marL="269875" indent="-269875"/>
            <a:r>
              <a:rPr lang="en-GB" dirty="0">
                <a:latin typeface="Jacobs Chronos"/>
                <a:cs typeface="Jacobs Chronos"/>
              </a:rPr>
              <a:t>Application across spatial scales: </a:t>
            </a:r>
            <a:endParaRPr lang="en-GB" dirty="0"/>
          </a:p>
          <a:p>
            <a:pPr marL="539750" lvl="1" indent="-269875"/>
            <a:r>
              <a:rPr lang="en-GB" dirty="0">
                <a:latin typeface="Jacobs Chronos"/>
                <a:cs typeface="Jacobs Chronos"/>
              </a:rPr>
              <a:t>patients &amp; caregivers</a:t>
            </a:r>
            <a:endParaRPr lang="en-GB" dirty="0"/>
          </a:p>
          <a:p>
            <a:pPr marL="539750" lvl="1" indent="-269875"/>
            <a:r>
              <a:rPr lang="en-GB" dirty="0">
                <a:latin typeface="Jacobs Chronos"/>
                <a:cs typeface="Jacobs Chronos"/>
              </a:rPr>
              <a:t>healthcare buildings</a:t>
            </a:r>
            <a:endParaRPr lang="en-GB" dirty="0"/>
          </a:p>
          <a:p>
            <a:pPr marL="539750" lvl="1" indent="-269875"/>
            <a:r>
              <a:rPr lang="en-GB" dirty="0">
                <a:latin typeface="Jacobs Chronos"/>
                <a:cs typeface="Jacobs Chronos"/>
              </a:rPr>
              <a:t>urban fabric &amp; community</a:t>
            </a:r>
            <a:endParaRPr lang="en-GB" dirty="0"/>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52</a:t>
            </a:fld>
            <a:endParaRPr lang="en-US"/>
          </a:p>
        </p:txBody>
      </p:sp>
    </p:spTree>
    <p:extLst>
      <p:ext uri="{BB962C8B-B14F-4D97-AF65-F5344CB8AC3E}">
        <p14:creationId xmlns:p14="http://schemas.microsoft.com/office/powerpoint/2010/main" val="448103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street ballet, to invoke Jane Jacobs</a:t>
            </a:r>
          </a:p>
          <a:p>
            <a:endParaRPr lang="en-CA"/>
          </a:p>
        </p:txBody>
      </p:sp>
      <p:sp>
        <p:nvSpPr>
          <p:cNvPr id="4" name="Slide Number Placeholder 3"/>
          <p:cNvSpPr>
            <a:spLocks noGrp="1"/>
          </p:cNvSpPr>
          <p:nvPr>
            <p:ph type="sldNum" sz="quarter" idx="10"/>
          </p:nvPr>
        </p:nvSpPr>
        <p:spPr/>
        <p:txBody>
          <a:bodyPr/>
          <a:lstStyle/>
          <a:p>
            <a:fld id="{8C747B73-6B03-4EF3-AD40-683CE00DABF6}" type="slidenum">
              <a:rPr lang="en-US" smtClean="0"/>
              <a:t>53</a:t>
            </a:fld>
            <a:endParaRPr lang="en-US"/>
          </a:p>
        </p:txBody>
      </p:sp>
    </p:spTree>
    <p:extLst>
      <p:ext uri="{BB962C8B-B14F-4D97-AF65-F5344CB8AC3E}">
        <p14:creationId xmlns:p14="http://schemas.microsoft.com/office/powerpoint/2010/main" val="3808341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700" dirty="0"/>
          </a:p>
        </p:txBody>
      </p:sp>
      <p:sp>
        <p:nvSpPr>
          <p:cNvPr id="4" name="Slide Number Placeholder 3"/>
          <p:cNvSpPr>
            <a:spLocks noGrp="1"/>
          </p:cNvSpPr>
          <p:nvPr>
            <p:ph type="sldNum" sz="quarter" idx="10"/>
          </p:nvPr>
        </p:nvSpPr>
        <p:spPr/>
        <p:txBody>
          <a:bodyPr/>
          <a:lstStyle/>
          <a:p>
            <a:fld id="{8C747B73-6B03-4EF3-AD40-683CE00DABF6}" type="slidenum">
              <a:rPr lang="en-US" smtClean="0"/>
              <a:t>54</a:t>
            </a:fld>
            <a:endParaRPr lang="en-US" dirty="0"/>
          </a:p>
        </p:txBody>
      </p:sp>
    </p:spTree>
    <p:extLst>
      <p:ext uri="{BB962C8B-B14F-4D97-AF65-F5344CB8AC3E}">
        <p14:creationId xmlns:p14="http://schemas.microsoft.com/office/powerpoint/2010/main" val="3783742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747B73-6B03-4EF3-AD40-683CE00DABF6}" type="slidenum">
              <a:rPr lang="en-US" smtClean="0"/>
              <a:t>55</a:t>
            </a:fld>
            <a:endParaRPr lang="en-US" dirty="0"/>
          </a:p>
        </p:txBody>
      </p:sp>
    </p:spTree>
    <p:extLst>
      <p:ext uri="{BB962C8B-B14F-4D97-AF65-F5344CB8AC3E}">
        <p14:creationId xmlns:p14="http://schemas.microsoft.com/office/powerpoint/2010/main" val="229988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innovative model of psychosocial oncology care is seen in the Maggie’s Centres in the UK and Hong Kong. Leading architects have focused on the notion that cancer treatment can be drastically improved through good design. Charles Jencks’, Maggie’s husband makes a powerful statement that</a:t>
            </a:r>
            <a:r>
              <a:rPr lang="en-CA" i="1" dirty="0"/>
              <a:t> </a:t>
            </a:r>
            <a:r>
              <a:rPr lang="en-CA" b="1" i="1" dirty="0"/>
              <a:t>“architecture may even help prolong life and affect outcomes.” </a:t>
            </a:r>
            <a:endParaRPr lang="en-CA" b="1" dirty="0"/>
          </a:p>
          <a:p>
            <a:r>
              <a:rPr lang="en-CA" dirty="0"/>
              <a:t> </a:t>
            </a:r>
          </a:p>
          <a:p>
            <a:r>
              <a:rPr lang="en-CA" dirty="0"/>
              <a:t>What if I told you now that I could impact how long you might stay in the hospital and how much pain medication you might take. And no, I am not speaking as your doctor. I am speaking as your architect. How can I do that? </a:t>
            </a:r>
          </a:p>
        </p:txBody>
      </p:sp>
      <p:sp>
        <p:nvSpPr>
          <p:cNvPr id="4" name="Slide Number Placeholder 3"/>
          <p:cNvSpPr>
            <a:spLocks noGrp="1"/>
          </p:cNvSpPr>
          <p:nvPr>
            <p:ph type="sldNum" sz="quarter" idx="10"/>
          </p:nvPr>
        </p:nvSpPr>
        <p:spPr/>
        <p:txBody>
          <a:bodyPr/>
          <a:lstStyle/>
          <a:p>
            <a:fld id="{8C747B73-6B03-4EF3-AD40-683CE00DABF6}" type="slidenum">
              <a:rPr lang="en-US" smtClean="0"/>
              <a:t>4</a:t>
            </a:fld>
            <a:endParaRPr lang="en-US" dirty="0"/>
          </a:p>
        </p:txBody>
      </p:sp>
    </p:spTree>
    <p:extLst>
      <p:ext uri="{BB962C8B-B14F-4D97-AF65-F5344CB8AC3E}">
        <p14:creationId xmlns:p14="http://schemas.microsoft.com/office/powerpoint/2010/main" val="1910491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EBD is primarily focused on patient outcomes,</a:t>
            </a:r>
            <a:r>
              <a:rPr lang="en-GB" baseline="0" dirty="0"/>
              <a:t> and began</a:t>
            </a:r>
            <a:r>
              <a:rPr lang="en-GB" dirty="0"/>
              <a:t> that way. Everywhere</a:t>
            </a:r>
            <a:r>
              <a:rPr lang="en-GB" baseline="0" dirty="0"/>
              <a:t> you see the headlines “putting patients first”, “transforming the patient experience”. </a:t>
            </a:r>
            <a:r>
              <a:rPr lang="en-GB" i="1" dirty="0">
                <a:solidFill>
                  <a:srgbClr val="FF0000"/>
                </a:solidFill>
              </a:rPr>
              <a:t>But</a:t>
            </a:r>
            <a:r>
              <a:rPr lang="en-GB" i="1" baseline="0" dirty="0">
                <a:solidFill>
                  <a:srgbClr val="FF0000"/>
                </a:solidFill>
              </a:rPr>
              <a:t> w</a:t>
            </a:r>
            <a:r>
              <a:rPr lang="en-GB" i="1" dirty="0">
                <a:solidFill>
                  <a:srgbClr val="FF0000"/>
                </a:solidFill>
              </a:rPr>
              <a:t>hose voice should be prioritised when funding and designing hospitals and health services? In other words, who are we designing hospitals for­­- the clinicians, the patients and their families, the administrators?  </a:t>
            </a:r>
          </a:p>
          <a:p>
            <a:r>
              <a:rPr lang="en-GB" i="1" dirty="0">
                <a:solidFill>
                  <a:srgbClr val="FF0000"/>
                </a:solidFill>
              </a:rPr>
              <a:t>By</a:t>
            </a:r>
            <a:r>
              <a:rPr lang="en-GB" i="1" baseline="0" dirty="0">
                <a:solidFill>
                  <a:srgbClr val="FF0000"/>
                </a:solidFill>
              </a:rPr>
              <a:t> “our” I don’t mean only the architects but also the policy makers, administrators </a:t>
            </a:r>
            <a:r>
              <a:rPr lang="en-GB" i="1" baseline="0" dirty="0" err="1">
                <a:solidFill>
                  <a:srgbClr val="FF0000"/>
                </a:solidFill>
              </a:rPr>
              <a:t>etc</a:t>
            </a:r>
            <a:endParaRPr lang="en-GB" i="1" baseline="0" dirty="0">
              <a:solidFill>
                <a:srgbClr val="FF0000"/>
              </a:solidFill>
            </a:endParaRPr>
          </a:p>
          <a:p>
            <a:endParaRPr lang="en-GB" i="1" baseline="0" dirty="0">
              <a:solidFill>
                <a:srgbClr val="FF0000"/>
              </a:solidFill>
            </a:endParaRPr>
          </a:p>
          <a:p>
            <a:r>
              <a:rPr lang="en-CA" dirty="0"/>
              <a:t>Stakeholder engagement /design equity, and inclusivity User feedback - Clinician and not Clinician Peer review and post occupancy Evidence integration</a:t>
            </a:r>
          </a:p>
          <a:p>
            <a:r>
              <a:rPr lang="en-CA" dirty="0"/>
              <a:t> </a:t>
            </a:r>
          </a:p>
          <a:p>
            <a:r>
              <a:rPr lang="en-CA" dirty="0"/>
              <a:t>Who what when where why?</a:t>
            </a:r>
          </a:p>
          <a:p>
            <a:r>
              <a:rPr lang="en-CA" dirty="0"/>
              <a:t>How to integrate these into design process.</a:t>
            </a:r>
          </a:p>
          <a:p>
            <a:r>
              <a:rPr lang="en-CA" dirty="0"/>
              <a:t>Who should do it? Should there be a national level thing or individual firms </a:t>
            </a:r>
          </a:p>
          <a:p>
            <a:r>
              <a:rPr lang="en-CA" dirty="0"/>
              <a:t>When should this occur in the design process. On multiple points or just at the start or at the end</a:t>
            </a:r>
          </a:p>
          <a:p>
            <a:r>
              <a:rPr lang="en-CA" dirty="0"/>
              <a:t> </a:t>
            </a:r>
          </a:p>
          <a:p>
            <a:r>
              <a:rPr lang="en-CA" dirty="0"/>
              <a:t>Discussion of design versus standardization with subthemes. And questions. Use </a:t>
            </a:r>
            <a:r>
              <a:rPr lang="en-CA" dirty="0" err="1"/>
              <a:t>shari</a:t>
            </a:r>
            <a:r>
              <a:rPr lang="en-CA" dirty="0"/>
              <a:t> graphic printed? Cards and markers? </a:t>
            </a:r>
          </a:p>
          <a:p>
            <a:endParaRPr lang="en-US" dirty="0"/>
          </a:p>
          <a:p>
            <a:pPr marL="285750" indent="-285750">
              <a:buFont typeface="Arial" panose="020B0604020202020204" pitchFamily="34" charset="0"/>
              <a:buChar char="•"/>
            </a:pPr>
            <a:r>
              <a:rPr lang="en-US" dirty="0"/>
              <a:t>Fireside session</a:t>
            </a:r>
          </a:p>
          <a:p>
            <a:pPr marL="742950" lvl="1" indent="-285750">
              <a:buFont typeface="Arial" panose="020B0604020202020204" pitchFamily="34" charset="0"/>
              <a:buChar char="•"/>
            </a:pPr>
            <a:r>
              <a:rPr lang="en-US" dirty="0"/>
              <a:t>Ask questions and brainstorm answers? </a:t>
            </a:r>
            <a:r>
              <a:rPr lang="en-US" dirty="0" err="1"/>
              <a:t>Ie</a:t>
            </a:r>
            <a:r>
              <a:rPr lang="en-US" dirty="0"/>
              <a:t>: who should do this research, funding, </a:t>
            </a:r>
            <a:r>
              <a:rPr lang="en-US" dirty="0" err="1"/>
              <a:t>etc</a:t>
            </a:r>
            <a:endParaRPr lang="en-US" dirty="0"/>
          </a:p>
          <a:p>
            <a:pPr marL="742950" lvl="1" indent="-285750">
              <a:buFont typeface="Arial" panose="020B0604020202020204" pitchFamily="34" charset="0"/>
              <a:buChar char="•"/>
            </a:pPr>
            <a:r>
              <a:rPr lang="en-US" dirty="0"/>
              <a:t>Print stuff and have cards and markers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Design equity – stakeholder engagement </a:t>
            </a:r>
          </a:p>
          <a:p>
            <a:pPr marL="742950" lvl="1" indent="-285750">
              <a:buFont typeface="Arial" panose="020B0604020202020204" pitchFamily="34" charset="0"/>
              <a:buChar char="•"/>
            </a:pPr>
            <a:r>
              <a:rPr lang="en-US" dirty="0"/>
              <a:t>5Ms? Framework</a:t>
            </a:r>
          </a:p>
          <a:p>
            <a:pPr marL="742950" lvl="1" indent="-285750">
              <a:buFont typeface="Arial" panose="020B0604020202020204" pitchFamily="34" charset="0"/>
              <a:buChar char="•"/>
            </a:pPr>
            <a:r>
              <a:rPr lang="en-US" dirty="0"/>
              <a:t>POE</a:t>
            </a:r>
          </a:p>
          <a:p>
            <a:pPr marL="742950" lvl="1" indent="-285750">
              <a:buFont typeface="Arial" panose="020B0604020202020204" pitchFamily="34" charset="0"/>
              <a:buChar char="•"/>
            </a:pPr>
            <a:endParaRPr lang="en-US" dirty="0"/>
          </a:p>
          <a:p>
            <a:r>
              <a:rPr lang="en-US" dirty="0"/>
              <a:t>“</a:t>
            </a:r>
            <a:r>
              <a:rPr lang="en-US" i="1" dirty="0"/>
              <a:t>Who should decide whether and how stakeholders’ needs are met?” </a:t>
            </a:r>
          </a:p>
          <a:p>
            <a:endParaRPr lang="en-US" i="1" dirty="0"/>
          </a:p>
          <a:p>
            <a:r>
              <a:rPr lang="en-US" dirty="0"/>
              <a:t>can be answered in the same way we make other decisions in healthcare that involve technical expertise and normative concerns: shared decision-making.</a:t>
            </a:r>
            <a:endParaRPr lang="en-CA" dirty="0"/>
          </a:p>
          <a:p>
            <a:r>
              <a:rPr lang="en-US" dirty="0"/>
              <a:t> </a:t>
            </a:r>
            <a:endParaRPr lang="en-CA" dirty="0"/>
          </a:p>
          <a:p>
            <a:r>
              <a:rPr lang="en-US" dirty="0"/>
              <a:t>Shared decision-making allows for a role delineation for healthcare providers and patients or their families; providers are responsible for determining the range of appropriate options based on the best available evidence. When that is lacking, providers rely on clinical judgment borne out of long practice. </a:t>
            </a:r>
            <a:endParaRPr lang="en-CA" dirty="0"/>
          </a:p>
          <a:p>
            <a:pPr marL="742950" lvl="1" indent="-285750">
              <a:buFont typeface="Arial" panose="020B0604020202020204" pitchFamily="34" charset="0"/>
              <a:buChar char="•"/>
            </a:pPr>
            <a:endParaRPr lang="en-US" dirty="0"/>
          </a:p>
          <a:p>
            <a:endParaRPr lang="en-CA" dirty="0"/>
          </a:p>
          <a:p>
            <a:endParaRPr lang="en-GB" i="1" dirty="0">
              <a:solidFill>
                <a:srgbClr val="FF0000"/>
              </a:solidFill>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t>58</a:t>
            </a:fld>
            <a:endParaRPr lang="en-US" dirty="0"/>
          </a:p>
        </p:txBody>
      </p:sp>
    </p:spTree>
    <p:extLst>
      <p:ext uri="{BB962C8B-B14F-4D97-AF65-F5344CB8AC3E}">
        <p14:creationId xmlns:p14="http://schemas.microsoft.com/office/powerpoint/2010/main" val="2387978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Geographical info by assessed site</a:t>
            </a:r>
          </a:p>
          <a:p>
            <a:endParaRPr lang="en-US" dirty="0"/>
          </a:p>
          <a:p>
            <a:endParaRPr lang="en-US" dirty="0"/>
          </a:p>
          <a:p>
            <a:r>
              <a:rPr lang="en-US" dirty="0"/>
              <a:t>Demographic Overlay</a:t>
            </a:r>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61</a:t>
            </a:fld>
            <a:endParaRPr lang="en-US"/>
          </a:p>
        </p:txBody>
      </p:sp>
    </p:spTree>
    <p:extLst>
      <p:ext uri="{BB962C8B-B14F-4D97-AF65-F5344CB8AC3E}">
        <p14:creationId xmlns:p14="http://schemas.microsoft.com/office/powerpoint/2010/main" val="188918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CA" sz="1200" kern="1200" dirty="0">
                <a:solidFill>
                  <a:schemeClr val="tx1"/>
                </a:solidFill>
                <a:effectLst/>
                <a:latin typeface="+mn-lt"/>
                <a:ea typeface="+mn-ea"/>
                <a:cs typeface="+mn-cs"/>
              </a:rPr>
              <a:t>t’s becoming evident that the way spaces are designed has a </a:t>
            </a:r>
            <a:r>
              <a:rPr lang="en-CA" sz="1200" b="1" kern="1200" dirty="0">
                <a:solidFill>
                  <a:schemeClr val="tx1"/>
                </a:solidFill>
                <a:effectLst/>
                <a:latin typeface="+mn-lt"/>
                <a:ea typeface="+mn-ea"/>
                <a:cs typeface="+mn-cs"/>
              </a:rPr>
              <a:t>measurable impact</a:t>
            </a:r>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5</a:t>
            </a:fld>
            <a:endParaRPr lang="en-US"/>
          </a:p>
        </p:txBody>
      </p:sp>
    </p:spTree>
    <p:extLst>
      <p:ext uri="{BB962C8B-B14F-4D97-AF65-F5344CB8AC3E}">
        <p14:creationId xmlns:p14="http://schemas.microsoft.com/office/powerpoint/2010/main" val="148042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8959">
              <a:defRPr/>
            </a:pPr>
            <a:r>
              <a:rPr lang="en-CA" b="1" dirty="0"/>
              <a:t>What if architecture was treated as a vital part of wellness, of active treatment &amp; prevention? </a:t>
            </a:r>
          </a:p>
          <a:p>
            <a:pPr defTabSz="518959">
              <a:defRPr/>
            </a:pPr>
            <a:endParaRPr lang="en-CA" b="1" i="1" dirty="0"/>
          </a:p>
          <a:p>
            <a:r>
              <a:rPr lang="en-CA" b="1" i="1" dirty="0"/>
              <a:t>Story Miss</a:t>
            </a:r>
            <a:r>
              <a:rPr lang="en-CA" b="1" i="1" baseline="0" dirty="0"/>
              <a:t> T</a:t>
            </a:r>
            <a:endParaRPr lang="en-CA" sz="700" b="1" dirty="0"/>
          </a:p>
          <a:p>
            <a:endParaRPr lang="en-CA" sz="700" dirty="0"/>
          </a:p>
          <a:p>
            <a:endParaRPr lang="en-CA" sz="700" dirty="0"/>
          </a:p>
        </p:txBody>
      </p:sp>
      <p:sp>
        <p:nvSpPr>
          <p:cNvPr id="4" name="Slide Number Placeholder 3"/>
          <p:cNvSpPr>
            <a:spLocks noGrp="1"/>
          </p:cNvSpPr>
          <p:nvPr>
            <p:ph type="sldNum" sz="quarter" idx="10"/>
          </p:nvPr>
        </p:nvSpPr>
        <p:spPr/>
        <p:txBody>
          <a:bodyPr/>
          <a:lstStyle/>
          <a:p>
            <a:fld id="{8C747B73-6B03-4EF3-AD40-683CE00DABF6}" type="slidenum">
              <a:rPr lang="en-US" smtClean="0"/>
              <a:t>6</a:t>
            </a:fld>
            <a:endParaRPr lang="en-US" dirty="0"/>
          </a:p>
        </p:txBody>
      </p:sp>
    </p:spTree>
    <p:extLst>
      <p:ext uri="{BB962C8B-B14F-4D97-AF65-F5344CB8AC3E}">
        <p14:creationId xmlns:p14="http://schemas.microsoft.com/office/powerpoint/2010/main" val="94962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8959">
              <a:defRPr/>
            </a:pPr>
            <a:r>
              <a:rPr lang="en-CA" sz="700" dirty="0"/>
              <a:t>For some patients,</a:t>
            </a:r>
            <a:r>
              <a:rPr lang="en-CA" sz="700" b="1" i="1" dirty="0"/>
              <a:t> where</a:t>
            </a:r>
            <a:r>
              <a:rPr lang="en-CA" sz="700" dirty="0"/>
              <a:t> </a:t>
            </a:r>
            <a:r>
              <a:rPr lang="en-CA" sz="700" b="1" i="1" dirty="0"/>
              <a:t>drugs might fail in cure, design can succeed in care.</a:t>
            </a:r>
            <a:endParaRPr lang="en-CA" sz="700" dirty="0"/>
          </a:p>
          <a:p>
            <a:pPr defTabSz="518959">
              <a:defRPr/>
            </a:pPr>
            <a:endParaRPr lang="en-CA" sz="700" dirty="0"/>
          </a:p>
          <a:p>
            <a:pPr defTabSz="518959">
              <a:defRPr/>
            </a:pPr>
            <a:r>
              <a:rPr lang="en-CA" sz="700" i="1" dirty="0"/>
              <a:t>Dr. Denis </a:t>
            </a:r>
            <a:r>
              <a:rPr lang="en-CA" sz="700" i="1" dirty="0" err="1"/>
              <a:t>Burkitt</a:t>
            </a:r>
            <a:r>
              <a:rPr lang="en-CA" sz="700" i="1" dirty="0"/>
              <a:t> said that: “Disease can rarely be eliminated through early diagnosis or good treatment, but prevention can eliminate disease.” Delirium or acute brain failure is one area where design plays a preventative role. The classic presentation is an ICU patient becoming confused, perhaps hallucinating. It is hard to treat and can take a long time to resolve with serious consequences, including increased cognitive impairment. </a:t>
            </a:r>
            <a:r>
              <a:rPr lang="en-CA" sz="700" b="1" i="1" dirty="0"/>
              <a:t>All of this has a cost in both dollars and quality of life.</a:t>
            </a:r>
            <a:r>
              <a:rPr lang="en-CA" sz="700" i="1" dirty="0"/>
              <a:t> Delirium lacks pharmacologic treatments- it is best to prevent it. The NEJM provides a prevention algorithm- by providing reorientation, normalizing sleep wake cycles, and family presence can often prevent delirium. All of these elements can be addressed through room and hospital design.</a:t>
            </a:r>
          </a:p>
          <a:p>
            <a:endParaRPr lang="en-CA" sz="700" dirty="0"/>
          </a:p>
          <a:p>
            <a:r>
              <a:rPr lang="en-CA" sz="700" dirty="0"/>
              <a:t>Although we didn’t know for sure if the room change was the cause of her clinical improvement, from that day on we kept ‘window bed’ on our patient care plans. </a:t>
            </a:r>
            <a:r>
              <a:rPr lang="en-CA" sz="700" b="1" dirty="0"/>
              <a:t>A</a:t>
            </a:r>
            <a:r>
              <a:rPr lang="en-CA" sz="700" b="1" i="1" dirty="0"/>
              <a:t>lthough only an anecdote this can lead to confirmation studies and change follows. Design can prevent illness. Design matters. </a:t>
            </a:r>
          </a:p>
          <a:p>
            <a:endParaRPr lang="en-CA" sz="700" dirty="0"/>
          </a:p>
          <a:p>
            <a:endParaRPr lang="en-CA" dirty="0"/>
          </a:p>
          <a:p>
            <a:endParaRPr lang="en-CA" dirty="0"/>
          </a:p>
        </p:txBody>
      </p:sp>
      <p:sp>
        <p:nvSpPr>
          <p:cNvPr id="4" name="Slide Number Placeholder 3"/>
          <p:cNvSpPr>
            <a:spLocks noGrp="1"/>
          </p:cNvSpPr>
          <p:nvPr>
            <p:ph type="sldNum" sz="quarter" idx="10"/>
          </p:nvPr>
        </p:nvSpPr>
        <p:spPr/>
        <p:txBody>
          <a:bodyPr/>
          <a:lstStyle/>
          <a:p>
            <a:fld id="{8C747B73-6B03-4EF3-AD40-683CE00DABF6}" type="slidenum">
              <a:rPr lang="en-US" smtClean="0"/>
              <a:t>7</a:t>
            </a:fld>
            <a:endParaRPr lang="en-US" dirty="0"/>
          </a:p>
        </p:txBody>
      </p:sp>
    </p:spTree>
    <p:extLst>
      <p:ext uri="{BB962C8B-B14F-4D97-AF65-F5344CB8AC3E}">
        <p14:creationId xmlns:p14="http://schemas.microsoft.com/office/powerpoint/2010/main" val="74940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sz="1200" dirty="0">
                <a:effectLst/>
                <a:latin typeface="Basic Sans SemiBold"/>
                <a:ea typeface="Calibri" panose="020F0502020204030204" pitchFamily="34" charset="0"/>
                <a:cs typeface="Arial" panose="020B0604020202020204" pitchFamily="34" charset="0"/>
              </a:rPr>
              <a:t>Our understanding of the role the environment plays in shaping us and our interactions has expanded immensely.  Researchers have examined the profound effect social and environmental factors can </a:t>
            </a:r>
            <a:r>
              <a:rPr lang="en-US" sz="1200" dirty="0">
                <a:effectLst/>
                <a:latin typeface="Arial" panose="020B0604020202020204" pitchFamily="34" charset="0"/>
                <a:ea typeface="Calibri" panose="020F0502020204030204" pitchFamily="34" charset="0"/>
                <a:cs typeface="Arial" panose="020B0604020202020204" pitchFamily="34" charset="0"/>
              </a:rPr>
              <a:t>have</a:t>
            </a:r>
            <a:r>
              <a:rPr lang="en-US" sz="1200" dirty="0">
                <a:effectLst/>
                <a:latin typeface="Basic Sans SemiBold"/>
                <a:ea typeface="Calibri" panose="020F0502020204030204" pitchFamily="34" charset="0"/>
                <a:cs typeface="Arial" panose="020B0604020202020204" pitchFamily="34" charset="0"/>
              </a:rPr>
              <a:t> on behavior and decision-making.</a:t>
            </a:r>
          </a:p>
          <a:p>
            <a:pPr>
              <a:lnSpc>
                <a:spcPct val="100000"/>
              </a:lnSpc>
              <a:spcBef>
                <a:spcPts val="0"/>
              </a:spcBef>
              <a:spcAft>
                <a:spcPts val="600"/>
              </a:spcAft>
            </a:pPr>
            <a:r>
              <a:rPr lang="en-US" sz="1200" dirty="0">
                <a:effectLst/>
                <a:latin typeface="Basic Sans SemiBold"/>
                <a:ea typeface="Calibri" panose="020F0502020204030204" pitchFamily="34" charset="0"/>
                <a:cs typeface="Arial" panose="020B0604020202020204" pitchFamily="34" charset="0"/>
              </a:rPr>
              <a:t>Yet, design choices in the built healthcare environment raise substantive bioethical issues that demand the attention of bioethicists and ethical inquiry.</a:t>
            </a:r>
          </a:p>
          <a:p>
            <a:endParaRPr lang="en-CA" dirty="0"/>
          </a:p>
        </p:txBody>
      </p:sp>
      <p:sp>
        <p:nvSpPr>
          <p:cNvPr id="4" name="Slide Number Placeholder 3"/>
          <p:cNvSpPr>
            <a:spLocks noGrp="1"/>
          </p:cNvSpPr>
          <p:nvPr>
            <p:ph type="sldNum" sz="quarter" idx="10"/>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29005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EBD is primarily focused on patient outcomes,</a:t>
            </a:r>
            <a:r>
              <a:rPr lang="en-GB" baseline="0" dirty="0"/>
              <a:t> and began</a:t>
            </a:r>
            <a:r>
              <a:rPr lang="en-GB" dirty="0"/>
              <a:t> that way. Everywhere</a:t>
            </a:r>
            <a:r>
              <a:rPr lang="en-GB" baseline="0" dirty="0"/>
              <a:t> you see the headlines “putting patients first”, “transforming the patient experience”. </a:t>
            </a:r>
            <a:r>
              <a:rPr lang="en-GB" i="1" dirty="0">
                <a:solidFill>
                  <a:srgbClr val="FF0000"/>
                </a:solidFill>
              </a:rPr>
              <a:t>But</a:t>
            </a:r>
            <a:r>
              <a:rPr lang="en-GB" i="1" baseline="0" dirty="0">
                <a:solidFill>
                  <a:srgbClr val="FF0000"/>
                </a:solidFill>
              </a:rPr>
              <a:t> w</a:t>
            </a:r>
            <a:r>
              <a:rPr lang="en-GB" i="1" dirty="0">
                <a:solidFill>
                  <a:srgbClr val="FF0000"/>
                </a:solidFill>
              </a:rPr>
              <a:t>hose voice should be prioritised when funding and designing hospitals and health services? In other words, who are we designing hospitals for­­- the clinicians, the patients and their families, the administrators?  </a:t>
            </a:r>
          </a:p>
          <a:p>
            <a:r>
              <a:rPr lang="en-GB" i="1" dirty="0">
                <a:solidFill>
                  <a:srgbClr val="FF0000"/>
                </a:solidFill>
              </a:rPr>
              <a:t>By</a:t>
            </a:r>
            <a:r>
              <a:rPr lang="en-GB" i="1" baseline="0" dirty="0">
                <a:solidFill>
                  <a:srgbClr val="FF0000"/>
                </a:solidFill>
              </a:rPr>
              <a:t> “our” I don’t mean only the architects but also the policy makers, administrators </a:t>
            </a:r>
            <a:r>
              <a:rPr lang="en-GB" i="1" baseline="0" dirty="0" err="1">
                <a:solidFill>
                  <a:srgbClr val="FF0000"/>
                </a:solidFill>
              </a:rPr>
              <a:t>etc</a:t>
            </a:r>
            <a:endParaRPr lang="en-GB" i="1" dirty="0">
              <a:solidFill>
                <a:srgbClr val="FF0000"/>
              </a:solidFill>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t>11</a:t>
            </a:fld>
            <a:endParaRPr lang="en-US" dirty="0"/>
          </a:p>
        </p:txBody>
      </p:sp>
    </p:spTree>
    <p:extLst>
      <p:ext uri="{BB962C8B-B14F-4D97-AF65-F5344CB8AC3E}">
        <p14:creationId xmlns:p14="http://schemas.microsoft.com/office/powerpoint/2010/main" val="238797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accent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319723" y="1243013"/>
            <a:ext cx="11521440" cy="4935537"/>
          </a:xfrm>
        </p:spPr>
        <p:txBody>
          <a:bodyPr/>
          <a:lstStyle>
            <a:lvl1pPr>
              <a:lnSpc>
                <a:spcPct val="100000"/>
              </a:lnSpc>
              <a:buClr>
                <a:schemeClr val="accent1"/>
              </a:buClr>
              <a:defRPr sz="2000"/>
            </a:lvl1pPr>
            <a:lvl2pPr>
              <a:lnSpc>
                <a:spcPct val="100000"/>
              </a:lnSpc>
              <a:buClr>
                <a:schemeClr val="accent1"/>
              </a:buClr>
              <a:defRPr sz="2000"/>
            </a:lvl2pPr>
            <a:lvl3pPr>
              <a:lnSpc>
                <a:spcPct val="100000"/>
              </a:lnSpc>
              <a:buClr>
                <a:schemeClr val="accent1"/>
              </a:buClr>
              <a:defRPr sz="1800"/>
            </a:lvl3pPr>
            <a:lvl4pPr>
              <a:lnSpc>
                <a:spcPct val="100000"/>
              </a:lnSpc>
              <a:buClr>
                <a:schemeClr val="accent1"/>
              </a:buClr>
              <a:defRPr sz="1600"/>
            </a:lvl4pPr>
            <a:lvl5pPr>
              <a:lnSpc>
                <a:spcPct val="100000"/>
              </a:lnSpc>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44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Blue Accent Themes">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6217859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Blue Accent Themes">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8956749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t>5/10/2024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dirty="0"/>
          </a:p>
        </p:txBody>
      </p:sp>
    </p:spTree>
    <p:extLst>
      <p:ext uri="{BB962C8B-B14F-4D97-AF65-F5344CB8AC3E}">
        <p14:creationId xmlns:p14="http://schemas.microsoft.com/office/powerpoint/2010/main" val="399835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lIns="76197" tIns="38098" rIns="76197" bIns="38098"/>
          <a:lstStyle/>
          <a:p>
            <a:fld id="{C20F2AF2-EA92-44F8-853B-5E3554E36C48}" type="datetimeFigureOut">
              <a:rPr lang="en-US" smtClean="0"/>
              <a:t>5/10/2024</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lIns="76197" tIns="38098" rIns="76197" bIns="38098"/>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dirty="0"/>
          </a:p>
        </p:txBody>
      </p:sp>
    </p:spTree>
    <p:extLst>
      <p:ext uri="{BB962C8B-B14F-4D97-AF65-F5344CB8AC3E}">
        <p14:creationId xmlns:p14="http://schemas.microsoft.com/office/powerpoint/2010/main" val="234866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lIns="76197" tIns="38098" rIns="76197" bIns="38098"/>
          <a:lstStyle/>
          <a:p>
            <a:fld id="{C20F2AF2-EA92-44F8-853B-5E3554E36C48}" type="datetimeFigureOut">
              <a:rPr lang="en-US" smtClean="0"/>
              <a:t>5/10/2024</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lIns="76197" tIns="38098" rIns="76197" bIns="38098"/>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t>‹#›</a:t>
            </a:fld>
            <a:endParaRPr lang="en-US" dirty="0"/>
          </a:p>
        </p:txBody>
      </p:sp>
    </p:spTree>
    <p:extLst>
      <p:ext uri="{BB962C8B-B14F-4D97-AF65-F5344CB8AC3E}">
        <p14:creationId xmlns:p14="http://schemas.microsoft.com/office/powerpoint/2010/main" val="317616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D78F-721F-41A1-06FE-CB877AFFE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4182A4-BA2C-A018-5F55-1FAF5BBF0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E0F3E-57D1-3CE3-E316-37C77BB2B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E2ED3-7D3C-07BF-8B8B-85D16408EC69}"/>
              </a:ext>
            </a:extLst>
          </p:cNvPr>
          <p:cNvSpPr>
            <a:spLocks noGrp="1"/>
          </p:cNvSpPr>
          <p:nvPr>
            <p:ph type="dt" sz="half" idx="10"/>
          </p:nvPr>
        </p:nvSpPr>
        <p:spPr/>
        <p:txBody>
          <a:bodyPr/>
          <a:lstStyle/>
          <a:p>
            <a:fld id="{1CD6052C-F429-4E36-978A-55FD93540B7D}" type="datetimeFigureOut">
              <a:rPr lang="en-US" smtClean="0"/>
              <a:t>5/10/2024</a:t>
            </a:fld>
            <a:endParaRPr lang="en-US" dirty="0"/>
          </a:p>
        </p:txBody>
      </p:sp>
      <p:sp>
        <p:nvSpPr>
          <p:cNvPr id="6" name="Footer Placeholder 5">
            <a:extLst>
              <a:ext uri="{FF2B5EF4-FFF2-40B4-BE49-F238E27FC236}">
                <a16:creationId xmlns:a16="http://schemas.microsoft.com/office/drawing/2014/main" id="{35C78B09-FD72-A1D7-BAA1-AC2B22A23C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A644FD-A1A3-B537-2271-7B799328FC9F}"/>
              </a:ext>
            </a:extLst>
          </p:cNvPr>
          <p:cNvSpPr>
            <a:spLocks noGrp="1"/>
          </p:cNvSpPr>
          <p:nvPr>
            <p:ph type="sldNum" sz="quarter" idx="12"/>
          </p:nvPr>
        </p:nvSpPr>
        <p:spPr/>
        <p:txBody>
          <a:bodyPr/>
          <a:lstStyle/>
          <a:p>
            <a:fld id="{1F1A670F-6947-42B1-B276-DDE9AC667273}" type="slidenum">
              <a:rPr lang="en-US" smtClean="0"/>
              <a:t>‹#›</a:t>
            </a:fld>
            <a:endParaRPr lang="en-US" dirty="0"/>
          </a:p>
        </p:txBody>
      </p:sp>
    </p:spTree>
    <p:extLst>
      <p:ext uri="{BB962C8B-B14F-4D97-AF65-F5344CB8AC3E}">
        <p14:creationId xmlns:p14="http://schemas.microsoft.com/office/powerpoint/2010/main" val="350748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Layout Blue Accent Themes">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a:xfrm>
            <a:off x="320041" y="6309360"/>
            <a:ext cx="781674" cy="274320"/>
          </a:xfrm>
          <a:prstGeom prst="rect">
            <a:avLst/>
          </a:prstGeom>
        </p:spPr>
        <p:txBody>
          <a:bodyPr/>
          <a:lstStyle/>
          <a:p>
            <a:fld id="{9B3E39EC-4BE2-4DEA-81C0-4ABC0AAB4AC0}" type="slidenum">
              <a:rPr lang="en-AU" smtClean="0"/>
              <a:pPr/>
              <a:t>‹#›</a:t>
            </a:fld>
            <a:endParaRPr lang="en-AU" dirty="0"/>
          </a:p>
        </p:txBody>
      </p:sp>
      <p:sp>
        <p:nvSpPr>
          <p:cNvPr id="2" name="Title 1">
            <a:extLst>
              <a:ext uri="{FF2B5EF4-FFF2-40B4-BE49-F238E27FC236}">
                <a16:creationId xmlns:a16="http://schemas.microsoft.com/office/drawing/2014/main" id="{E047DF35-0CF8-2ACD-D6B4-20A8B9790FC9}"/>
              </a:ext>
            </a:extLst>
          </p:cNvPr>
          <p:cNvSpPr>
            <a:spLocks noGrp="1"/>
          </p:cNvSpPr>
          <p:nvPr>
            <p:ph type="title" hasCustomPrompt="1"/>
          </p:nvPr>
        </p:nvSpPr>
        <p:spPr>
          <a:xfrm>
            <a:off x="320040" y="486795"/>
            <a:ext cx="11521440" cy="640080"/>
          </a:xfrm>
        </p:spPr>
        <p:txBody>
          <a:bodyPr/>
          <a:lstStyle>
            <a:lvl1pPr>
              <a:defRPr>
                <a:solidFill>
                  <a:schemeClr val="accent1"/>
                </a:solidFill>
              </a:defRPr>
            </a:lvl1pPr>
          </a:lstStyle>
          <a:p>
            <a:r>
              <a:rPr lang="en-US" dirty="0"/>
              <a:t>Slide title, 28pt bold</a:t>
            </a:r>
          </a:p>
        </p:txBody>
      </p:sp>
      <p:sp>
        <p:nvSpPr>
          <p:cNvPr id="3" name="Text Placeholder 5">
            <a:extLst>
              <a:ext uri="{FF2B5EF4-FFF2-40B4-BE49-F238E27FC236}">
                <a16:creationId xmlns:a16="http://schemas.microsoft.com/office/drawing/2014/main" id="{A471B53C-1828-FDC8-40A9-B08A23DF6760}"/>
              </a:ext>
            </a:extLst>
          </p:cNvPr>
          <p:cNvSpPr>
            <a:spLocks noGrp="1"/>
          </p:cNvSpPr>
          <p:nvPr>
            <p:ph type="body" sz="quarter" idx="12"/>
          </p:nvPr>
        </p:nvSpPr>
        <p:spPr>
          <a:xfrm>
            <a:off x="319723" y="1243013"/>
            <a:ext cx="11521440" cy="4935537"/>
          </a:xfrm>
        </p:spPr>
        <p:txBody>
          <a:bodyPr/>
          <a:lstStyle>
            <a:lvl1pPr>
              <a:lnSpc>
                <a:spcPct val="100000"/>
              </a:lnSpc>
              <a:buClr>
                <a:schemeClr val="accent1"/>
              </a:buClr>
              <a:defRPr sz="2000"/>
            </a:lvl1pPr>
            <a:lvl2pPr>
              <a:lnSpc>
                <a:spcPct val="100000"/>
              </a:lnSpc>
              <a:buClr>
                <a:schemeClr val="accent1"/>
              </a:buClr>
              <a:defRPr sz="2000"/>
            </a:lvl2pPr>
            <a:lvl3pPr>
              <a:lnSpc>
                <a:spcPct val="100000"/>
              </a:lnSpc>
              <a:buClr>
                <a:schemeClr val="accent1"/>
              </a:buClr>
              <a:defRPr sz="1800"/>
            </a:lvl3pPr>
            <a:lvl4pPr>
              <a:lnSpc>
                <a:spcPct val="100000"/>
              </a:lnSpc>
              <a:buClr>
                <a:schemeClr val="accent1"/>
              </a:buClr>
              <a:defRPr sz="1600"/>
            </a:lvl4pPr>
            <a:lvl5pPr>
              <a:lnSpc>
                <a:spcPct val="100000"/>
              </a:lnSpc>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16104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a:t>©Jacobs 2019</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37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0305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592374270"/>
      </p:ext>
    </p:extLst>
  </p:cSld>
  <p:clrMap bg1="lt1" tx1="dk1" bg2="lt2" tx2="dk2" accent1="accent1" accent2="accent2" accent3="accent3" accent4="accent4" accent5="accent5" accent6="accent6" hlink="hlink" folHlink="folHlink"/>
  <p:sldLayoutIdLst>
    <p:sldLayoutId id="2147483963" r:id="rId1"/>
    <p:sldLayoutId id="2147484093" r:id="rId2"/>
    <p:sldLayoutId id="2147484095" r:id="rId3"/>
    <p:sldLayoutId id="2147484098" r:id="rId4"/>
    <p:sldLayoutId id="2147484099" r:id="rId5"/>
    <p:sldLayoutId id="2147484100" r:id="rId6"/>
    <p:sldLayoutId id="2147484101" r:id="rId7"/>
    <p:sldLayoutId id="2147484103" r:id="rId8"/>
    <p:sldLayoutId id="2147484104" r:id="rId9"/>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632498"/>
      </p:ext>
    </p:extLst>
  </p:cSld>
  <p:clrMap bg1="lt1" tx1="dk1" bg2="lt2" tx2="dk2" accent1="accent1" accent2="accent2" accent3="accent3" accent4="accent4" accent5="accent5" accent6="accent6" hlink="hlink" folHlink="folHlink"/>
  <p:sldLayoutIdLst>
    <p:sldLayoutId id="214748384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hyperlink" Target="https://www.hfmmagazine.com/articles/4380-exploring-the-links-between-architecture-and-bioethic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thehastingscenter.org/the-bioethics-of-built-health-care-spaces/" TargetMode="External"/><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https://www.mhtf.org/document/designing-capacity-for-high-value-healthcare-the-impact-of-design-on-clinical-care-in-childbirth/"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lightingpractice.com/what-is-circadian-lightin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jamda.com/article/S1525-8610(22)00471-6/fulltext" TargetMode="Externa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26" Type="http://schemas.openxmlformats.org/officeDocument/2006/relationships/image" Target="../media/image96.svg"/><Relationship Id="rId3" Type="http://schemas.openxmlformats.org/officeDocument/2006/relationships/image" Target="../media/image72.png"/><Relationship Id="rId21" Type="http://schemas.openxmlformats.org/officeDocument/2006/relationships/image" Target="../media/image91.png"/><Relationship Id="rId34" Type="http://schemas.openxmlformats.org/officeDocument/2006/relationships/image" Target="../media/image104.sv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2" Type="http://schemas.openxmlformats.org/officeDocument/2006/relationships/notesSlide" Target="../notesSlides/notesSlide36.xml"/><Relationship Id="rId16" Type="http://schemas.openxmlformats.org/officeDocument/2006/relationships/image" Target="../media/image86.svg"/><Relationship Id="rId20" Type="http://schemas.openxmlformats.org/officeDocument/2006/relationships/image" Target="../media/image90.svg"/><Relationship Id="rId29"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svg"/><Relationship Id="rId32" Type="http://schemas.openxmlformats.org/officeDocument/2006/relationships/image" Target="../media/image102.svg"/><Relationship Id="rId5" Type="http://schemas.openxmlformats.org/officeDocument/2006/relationships/image" Target="../media/image75.sv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svg"/><Relationship Id="rId10" Type="http://schemas.openxmlformats.org/officeDocument/2006/relationships/image" Target="../media/image80.sv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2.svg"/><Relationship Id="rId27" Type="http://schemas.openxmlformats.org/officeDocument/2006/relationships/image" Target="../media/image97.png"/><Relationship Id="rId30" Type="http://schemas.openxmlformats.org/officeDocument/2006/relationships/image" Target="../media/image100.sv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0.png"/></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doi.org/10.1002/hast.135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66" t="52863" r="966" b="7669"/>
          <a:stretch/>
        </p:blipFill>
        <p:spPr>
          <a:xfrm>
            <a:off x="0" y="0"/>
            <a:ext cx="12192000" cy="6655703"/>
          </a:xfrm>
          <a:prstGeom prst="rect">
            <a:avLst/>
          </a:prstGeom>
        </p:spPr>
      </p:pic>
      <p:sp>
        <p:nvSpPr>
          <p:cNvPr id="3" name="TextBox 2"/>
          <p:cNvSpPr txBox="1"/>
          <p:nvPr/>
        </p:nvSpPr>
        <p:spPr>
          <a:xfrm>
            <a:off x="422507" y="2049613"/>
            <a:ext cx="11310943" cy="2985429"/>
          </a:xfrm>
          <a:prstGeom prst="rect">
            <a:avLst/>
          </a:prstGeom>
          <a:noFill/>
        </p:spPr>
        <p:txBody>
          <a:bodyPr wrap="square" lIns="76197" tIns="38098" rIns="76197" bIns="38098" rtlCol="0" anchor="t">
            <a:spAutoFit/>
          </a:bodyPr>
          <a:lstStyle/>
          <a:p>
            <a:endParaRPr lang="en-CA" sz="3000" dirty="0">
              <a:latin typeface="Arial"/>
              <a:cs typeface="Arial"/>
            </a:endParaRPr>
          </a:p>
          <a:p>
            <a:r>
              <a:rPr lang="en-CA" sz="3600" b="1" dirty="0">
                <a:latin typeface="Arial" panose="020B0604020202020204" pitchFamily="34" charset="0"/>
                <a:cs typeface="Arial" panose="020B0604020202020204" pitchFamily="34" charset="0"/>
              </a:rPr>
              <a:t>Architectural Design as a Determinant of Health</a:t>
            </a:r>
            <a:endParaRPr lang="en-US" sz="36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lvl="0"/>
            <a:r>
              <a:rPr lang="en-US" sz="2200" b="1" dirty="0">
                <a:latin typeface="Arial" panose="020B0604020202020204" pitchFamily="34" charset="0"/>
                <a:ea typeface="Roboto"/>
                <a:cs typeface="Arial" panose="020B0604020202020204" pitchFamily="34" charset="0"/>
                <a:sym typeface="Roboto"/>
              </a:rPr>
              <a:t>Diana Anderson, MD, </a:t>
            </a:r>
            <a:r>
              <a:rPr lang="en-US" sz="2200" b="1" dirty="0" err="1">
                <a:latin typeface="Arial" panose="020B0604020202020204" pitchFamily="34" charset="0"/>
                <a:ea typeface="Roboto"/>
                <a:cs typeface="Arial" panose="020B0604020202020204" pitchFamily="34" charset="0"/>
                <a:sym typeface="Roboto"/>
              </a:rPr>
              <a:t>M.Arch</a:t>
            </a:r>
            <a:r>
              <a:rPr lang="en-US" sz="2200" b="1" dirty="0">
                <a:latin typeface="Arial" panose="020B0604020202020204" pitchFamily="34" charset="0"/>
                <a:ea typeface="Roboto"/>
                <a:cs typeface="Arial" panose="020B0604020202020204" pitchFamily="34" charset="0"/>
                <a:sym typeface="Roboto"/>
              </a:rPr>
              <a:t>, FACHA</a:t>
            </a:r>
          </a:p>
          <a:p>
            <a:pPr lvl="0"/>
            <a:r>
              <a:rPr lang="en-US" sz="2200" dirty="0">
                <a:latin typeface="Arial" panose="020B0604020202020204" pitchFamily="34" charset="0"/>
                <a:ea typeface="Roboto Light"/>
                <a:cs typeface="Arial" panose="020B0604020202020204" pitchFamily="34" charset="0"/>
                <a:sym typeface="Roboto Light"/>
              </a:rPr>
              <a:t>Assistant Professor of Neurology, Boston University</a:t>
            </a:r>
          </a:p>
          <a:p>
            <a:pPr lvl="0"/>
            <a:r>
              <a:rPr lang="en-US" sz="2200" dirty="0">
                <a:latin typeface="Arial" panose="020B0604020202020204" pitchFamily="34" charset="0"/>
                <a:ea typeface="Roboto Light"/>
                <a:cs typeface="Arial" panose="020B0604020202020204" pitchFamily="34" charset="0"/>
                <a:sym typeface="Roboto Light"/>
              </a:rPr>
              <a:t>Co-Founder, MGB Health Design Lab</a:t>
            </a:r>
          </a:p>
          <a:p>
            <a:r>
              <a:rPr lang="en-US" sz="2200" dirty="0">
                <a:latin typeface="Arial" panose="020B0604020202020204" pitchFamily="34" charset="0"/>
                <a:cs typeface="Arial" panose="020B0604020202020204" pitchFamily="34" charset="0"/>
              </a:rPr>
              <a:t>Healthcare Principal, Jacobs </a:t>
            </a:r>
          </a:p>
          <a:p>
            <a:pPr lvl="0"/>
            <a:endParaRPr lang="en-US" sz="1500" dirty="0">
              <a:solidFill>
                <a:srgbClr val="4B4F50"/>
              </a:solidFill>
              <a:latin typeface="Roboto Light"/>
              <a:ea typeface="Roboto Light"/>
              <a:cs typeface="Roboto Light"/>
              <a:sym typeface="Roboto Light"/>
            </a:endParaRPr>
          </a:p>
        </p:txBody>
      </p:sp>
      <p:sp>
        <p:nvSpPr>
          <p:cNvPr id="4" name="TextBox 3"/>
          <p:cNvSpPr txBox="1"/>
          <p:nvPr/>
        </p:nvSpPr>
        <p:spPr>
          <a:xfrm>
            <a:off x="141515" y="6406732"/>
            <a:ext cx="11310943" cy="692493"/>
          </a:xfrm>
          <a:prstGeom prst="rect">
            <a:avLst/>
          </a:prstGeom>
          <a:noFill/>
        </p:spPr>
        <p:txBody>
          <a:bodyPr wrap="square" lIns="76197" tIns="38098" rIns="76197" bIns="38098"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dochitect</a:t>
            </a:r>
            <a:r>
              <a:rPr lang="en-US" sz="2000" dirty="0">
                <a:latin typeface="Arial" panose="020B0604020202020204" pitchFamily="34" charset="0"/>
                <a:cs typeface="Arial" panose="020B0604020202020204" pitchFamily="34" charset="0"/>
              </a:rPr>
              <a:t>    www.dochitect.com   diana.anderson@dochitect.com</a:t>
            </a:r>
          </a:p>
          <a:p>
            <a:endParaRPr lang="en-US" sz="2000" dirty="0">
              <a:latin typeface="Arial" panose="020B0604020202020204" pitchFamily="34" charset="0"/>
              <a:cs typeface="Arial" panose="020B0604020202020204" pitchFamily="34" charset="0"/>
            </a:endParaRPr>
          </a:p>
        </p:txBody>
      </p:sp>
      <p:pic>
        <p:nvPicPr>
          <p:cNvPr id="6" name="Shape 92"/>
          <p:cNvPicPr preferRelativeResize="0"/>
          <p:nvPr/>
        </p:nvPicPr>
        <p:blipFill rotWithShape="1">
          <a:blip r:embed="rId4">
            <a:alphaModFix/>
          </a:blip>
          <a:srcRect l="5517" t="18017" r="4879" b="12859"/>
          <a:stretch/>
        </p:blipFill>
        <p:spPr>
          <a:xfrm>
            <a:off x="9384683" y="6298404"/>
            <a:ext cx="1894806" cy="454574"/>
          </a:xfrm>
          <a:prstGeom prst="rect">
            <a:avLst/>
          </a:prstGeom>
          <a:noFill/>
          <a:ln>
            <a:no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6276" t="23958" r="21761" b="67651"/>
          <a:stretch/>
        </p:blipFill>
        <p:spPr>
          <a:xfrm>
            <a:off x="7836632" y="6244060"/>
            <a:ext cx="1556020" cy="6139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9489" y="6184800"/>
            <a:ext cx="744781" cy="590860"/>
          </a:xfrm>
          <a:prstGeom prst="rect">
            <a:avLst/>
          </a:prstGeom>
        </p:spPr>
      </p:pic>
    </p:spTree>
    <p:extLst>
      <p:ext uri="{BB962C8B-B14F-4D97-AF65-F5344CB8AC3E}">
        <p14:creationId xmlns:p14="http://schemas.microsoft.com/office/powerpoint/2010/main" val="328966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side a building&#10;&#10;Description automatically generated">
            <a:extLst>
              <a:ext uri="{FF2B5EF4-FFF2-40B4-BE49-F238E27FC236}">
                <a16:creationId xmlns:a16="http://schemas.microsoft.com/office/drawing/2014/main" id="{E15A10E1-E7D7-6F26-F6BE-712FB1180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88454" y="381600"/>
            <a:ext cx="6603546" cy="5943600"/>
          </a:xfrm>
          <a:prstGeom prst="rect">
            <a:avLst/>
          </a:prstGeom>
        </p:spPr>
      </p:pic>
      <p:sp>
        <p:nvSpPr>
          <p:cNvPr id="10" name="Text Placeholder 3">
            <a:extLst>
              <a:ext uri="{FF2B5EF4-FFF2-40B4-BE49-F238E27FC236}">
                <a16:creationId xmlns:a16="http://schemas.microsoft.com/office/drawing/2014/main" id="{549D785B-B237-43D2-61B9-9397991E9C6B}"/>
              </a:ext>
            </a:extLst>
          </p:cNvPr>
          <p:cNvSpPr txBox="1">
            <a:spLocks/>
          </p:cNvSpPr>
          <p:nvPr/>
        </p:nvSpPr>
        <p:spPr>
          <a:xfrm>
            <a:off x="633600" y="1618239"/>
            <a:ext cx="4954854" cy="3614322"/>
          </a:xfr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pPr>
            <a:r>
              <a:rPr lang="en-US" sz="2800" dirty="0">
                <a:latin typeface="Arial" panose="020B0604020202020204" pitchFamily="34" charset="0"/>
                <a:ea typeface="Calibri" panose="020F0502020204030204" pitchFamily="34" charset="0"/>
                <a:cs typeface="Arial" panose="020B0604020202020204" pitchFamily="34" charset="0"/>
              </a:rPr>
              <a:t>Akin to medicine, healthcare architecture can benefit from a bioethics lens. </a:t>
            </a:r>
          </a:p>
          <a:p>
            <a:pPr>
              <a:lnSpc>
                <a:spcPct val="100000"/>
              </a:lnSpc>
              <a:spcBef>
                <a:spcPts val="0"/>
              </a:spcBef>
              <a:spcAft>
                <a:spcPts val="1200"/>
              </a:spcAft>
            </a:pPr>
            <a:r>
              <a:rPr lang="en-US" sz="2800" dirty="0">
                <a:latin typeface="Arial" panose="020B0604020202020204" pitchFamily="34" charset="0"/>
                <a:ea typeface="Calibri" panose="020F0502020204030204" pitchFamily="34" charset="0"/>
                <a:cs typeface="Arial" panose="020B0604020202020204" pitchFamily="34" charset="0"/>
              </a:rPr>
              <a:t>Some firms involve frontline healthcare professionals in design decisions, but this is not required.</a:t>
            </a:r>
            <a:endParaRPr lang="en-US" sz="2800" i="1"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1200"/>
              </a:spcAft>
            </a:pPr>
            <a:r>
              <a:rPr lang="en-US" sz="2800" b="1" i="1" dirty="0">
                <a:latin typeface="Arial" panose="020B0604020202020204" pitchFamily="34" charset="0"/>
                <a:ea typeface="Calibri" panose="020F0502020204030204" pitchFamily="34" charset="0"/>
                <a:cs typeface="Arial" panose="020B0604020202020204" pitchFamily="34" charset="0"/>
              </a:rPr>
              <a:t>No regulatory structure exists to consider the kinds of issues raised here.</a:t>
            </a:r>
          </a:p>
          <a:p>
            <a:pPr>
              <a:lnSpc>
                <a:spcPct val="100000"/>
              </a:lnSpc>
              <a:spcBef>
                <a:spcPts val="0"/>
              </a:spcBef>
              <a:spcAft>
                <a:spcPts val="1200"/>
              </a:spcAft>
            </a:pP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A387F1-4E38-3CFF-FBD9-283C905E8B65}"/>
              </a:ext>
            </a:extLst>
          </p:cNvPr>
          <p:cNvSpPr txBox="1"/>
          <p:nvPr/>
        </p:nvSpPr>
        <p:spPr>
          <a:xfrm>
            <a:off x="5581254" y="6329640"/>
            <a:ext cx="4952880" cy="461665"/>
          </a:xfrm>
          <a:prstGeom prst="rect">
            <a:avLst/>
          </a:prstGeom>
          <a:noFill/>
        </p:spPr>
        <p:txBody>
          <a:bodyPr wrap="square" rtlCol="0" anchor="b" anchorCtr="0">
            <a:spAutoFit/>
          </a:bodyPr>
          <a:lstStyle/>
          <a:p>
            <a:r>
              <a:rPr lang="en-US" sz="1200" dirty="0">
                <a:effectLst/>
                <a:latin typeface="Arial Narrow" panose="020B0606020202030204" pitchFamily="34" charset="0"/>
                <a:ea typeface="Calibri" panose="020F0502020204030204" pitchFamily="34" charset="0"/>
                <a:cs typeface="Times New Roman" panose="02020603050405020304" pitchFamily="18" charset="0"/>
              </a:rPr>
              <a:t>Project: Seattle Children's Building Care: Diagnostic and Treatment Facility, Seattle WA; ZGF Architects</a:t>
            </a:r>
          </a:p>
        </p:txBody>
      </p:sp>
      <p:sp>
        <p:nvSpPr>
          <p:cNvPr id="6" name="Title 2">
            <a:extLst>
              <a:ext uri="{FF2B5EF4-FFF2-40B4-BE49-F238E27FC236}">
                <a16:creationId xmlns:a16="http://schemas.microsoft.com/office/drawing/2014/main" id="{58CF9604-9103-6952-0C61-5911506E54B6}"/>
              </a:ext>
            </a:extLst>
          </p:cNvPr>
          <p:cNvSpPr>
            <a:spLocks noGrp="1"/>
          </p:cNvSpPr>
          <p:nvPr>
            <p:ph type="title"/>
          </p:nvPr>
        </p:nvSpPr>
        <p:spPr>
          <a:xfrm>
            <a:off x="728160" y="637995"/>
            <a:ext cx="4860294" cy="640080"/>
          </a:xfrm>
        </p:spPr>
        <p:txBody>
          <a:bodyPr/>
          <a:lstStyle/>
          <a:p>
            <a:r>
              <a:rPr lang="en-US" sz="3600" b="0" dirty="0">
                <a:solidFill>
                  <a:schemeClr val="tx1"/>
                </a:solidFill>
                <a:latin typeface="Arial" panose="020B0604020202020204" pitchFamily="34" charset="0"/>
                <a:cs typeface="Arial" panose="020B0604020202020204" pitchFamily="34" charset="0"/>
              </a:rPr>
              <a:t>Ethical Issues in Healthcare Design</a:t>
            </a:r>
          </a:p>
        </p:txBody>
      </p:sp>
    </p:spTree>
    <p:extLst>
      <p:ext uri="{BB962C8B-B14F-4D97-AF65-F5344CB8AC3E}">
        <p14:creationId xmlns:p14="http://schemas.microsoft.com/office/powerpoint/2010/main" val="2376109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5" t="-2" b="12567"/>
          <a:stretch/>
        </p:blipFill>
        <p:spPr>
          <a:xfrm>
            <a:off x="0" y="0"/>
            <a:ext cx="12192000" cy="7004522"/>
          </a:xfrm>
          <a:prstGeom prst="rect">
            <a:avLst/>
          </a:prstGeom>
        </p:spPr>
      </p:pic>
      <p:sp>
        <p:nvSpPr>
          <p:cNvPr id="6" name="TextBox 5"/>
          <p:cNvSpPr txBox="1"/>
          <p:nvPr/>
        </p:nvSpPr>
        <p:spPr>
          <a:xfrm>
            <a:off x="482400" y="5322277"/>
            <a:ext cx="11196000" cy="1738932"/>
          </a:xfrm>
          <a:prstGeom prst="rect">
            <a:avLst/>
          </a:prstGeom>
          <a:noFill/>
        </p:spPr>
        <p:txBody>
          <a:bodyPr wrap="square" lIns="76193" tIns="38097" rIns="76193" bIns="38097" rtlCol="0">
            <a:spAutoFit/>
          </a:bodyPr>
          <a:lstStyle/>
          <a:p>
            <a:r>
              <a:rPr lang="en-US" sz="3600" i="1" dirty="0">
                <a:solidFill>
                  <a:schemeClr val="bg1"/>
                </a:solidFill>
                <a:latin typeface="Arial" panose="020B0604020202020204" pitchFamily="34" charset="0"/>
                <a:cs typeface="Arial" panose="020B0604020202020204" pitchFamily="34" charset="0"/>
              </a:rPr>
              <a:t>What is our moral imperative to ensure the healthcare buildings we design &amp; build do no harm?</a:t>
            </a:r>
            <a:r>
              <a:rPr lang="en-US" sz="3600" i="1" dirty="0">
                <a:latin typeface="Arial" panose="020B0604020202020204" pitchFamily="34" charset="0"/>
                <a:cs typeface="Arial" panose="020B0604020202020204" pitchFamily="34" charset="0"/>
              </a:rPr>
              <a:t> </a:t>
            </a:r>
          </a:p>
          <a:p>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440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0D49D4-F180-25B1-6BC4-BDEC81EB71DF}"/>
              </a:ext>
            </a:extLst>
          </p:cNvPr>
          <p:cNvSpPr/>
          <p:nvPr/>
        </p:nvSpPr>
        <p:spPr>
          <a:xfrm>
            <a:off x="-50400" y="0"/>
            <a:ext cx="122423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C2F6318-13F0-6081-DEE2-3811D616201D}"/>
              </a:ext>
            </a:extLst>
          </p:cNvPr>
          <p:cNvGrpSpPr>
            <a:grpSpLocks noChangeAspect="1"/>
          </p:cNvGrpSpPr>
          <p:nvPr/>
        </p:nvGrpSpPr>
        <p:grpSpPr>
          <a:xfrm>
            <a:off x="8678749" y="1286920"/>
            <a:ext cx="3291840" cy="4417996"/>
            <a:chOff x="6696215" y="1121943"/>
            <a:chExt cx="3870718" cy="5040717"/>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8DA36922-B7CC-4BBC-9941-9C85B6ABD0C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96215" y="1121943"/>
              <a:ext cx="3870718" cy="5040717"/>
            </a:xfrm>
            <a:prstGeom prst="rect">
              <a:avLst/>
            </a:prstGeom>
            <a:ln>
              <a:noFill/>
            </a:ln>
          </p:spPr>
        </p:pic>
        <p:pic>
          <p:nvPicPr>
            <p:cNvPr id="12" name="Picture 11">
              <a:extLst>
                <a:ext uri="{FF2B5EF4-FFF2-40B4-BE49-F238E27FC236}">
                  <a16:creationId xmlns:a16="http://schemas.microsoft.com/office/drawing/2014/main" id="{5A289D90-063E-442B-B323-3A6DCE3BB26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756684" y="1121943"/>
              <a:ext cx="3175879" cy="637940"/>
            </a:xfrm>
            <a:prstGeom prst="rect">
              <a:avLst/>
            </a:prstGeom>
          </p:spPr>
        </p:pic>
      </p:grpSp>
      <p:pic>
        <p:nvPicPr>
          <p:cNvPr id="13" name="Picture 12" descr="Diagram&#10;&#10;Description automatically generated with medium confidence">
            <a:extLst>
              <a:ext uri="{FF2B5EF4-FFF2-40B4-BE49-F238E27FC236}">
                <a16:creationId xmlns:a16="http://schemas.microsoft.com/office/drawing/2014/main" id="{5A67622F-789F-4076-A082-DF51993EBA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04434" y="912737"/>
            <a:ext cx="3291840" cy="4424235"/>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FC0F77C-73C5-4DD4-9FBA-7EF71F8FE278}"/>
              </a:ext>
            </a:extLst>
          </p:cNvPr>
          <p:cNvSpPr txBox="1"/>
          <p:nvPr/>
        </p:nvSpPr>
        <p:spPr>
          <a:xfrm>
            <a:off x="223634" y="5842337"/>
            <a:ext cx="11961600" cy="1015663"/>
          </a:xfrm>
          <a:prstGeom prst="rect">
            <a:avLst/>
          </a:prstGeom>
          <a:noFill/>
        </p:spPr>
        <p:txBody>
          <a:bodyPr wrap="square" rtlCol="0" anchor="b" anchorCtr="0">
            <a:spAutoFit/>
          </a:bodyPr>
          <a:lstStyle/>
          <a:p>
            <a:r>
              <a:rPr lang="en-US" sz="1200" dirty="0">
                <a:latin typeface="Arial Narrow" panose="020B0606020202030204" pitchFamily="34" charset="0"/>
                <a:cs typeface="Arial" panose="020B0604020202020204" pitchFamily="34" charset="0"/>
              </a:rPr>
              <a:t>Anderson, D. Hercules, W., Teti, S, The Bioethics of Built Health Care Spaces. Hastings Center Bioethics Forum Essay, </a:t>
            </a:r>
            <a:r>
              <a:rPr lang="en-US" sz="1200" u="sng" dirty="0" err="1">
                <a:latin typeface="Arial Narrow" panose="020B0606020202030204" pitchFamily="34" charset="0"/>
                <a:cs typeface="Arial" panose="020B0604020202020204" pitchFamily="34" charset="0"/>
                <a:hlinkClick r:id="rId6"/>
              </a:rPr>
              <a:t>Weblink</a:t>
            </a:r>
            <a:r>
              <a:rPr lang="en-US" sz="1200" dirty="0">
                <a:latin typeface="Arial Narrow" panose="020B0606020202030204" pitchFamily="34" charset="0"/>
                <a:cs typeface="Arial" panose="020B0604020202020204" pitchFamily="34" charset="0"/>
              </a:rPr>
              <a:t>, 13 Jan 2021. Accessed 2 Aug 2023.</a:t>
            </a:r>
            <a:endParaRPr lang="en-CA" sz="1200" dirty="0">
              <a:latin typeface="Arial Narrow" panose="020B0606020202030204" pitchFamily="34" charset="0"/>
              <a:cs typeface="Arial" panose="020B0604020202020204" pitchFamily="34" charset="0"/>
            </a:endParaRPr>
          </a:p>
          <a:p>
            <a:r>
              <a:rPr lang="en-US" sz="1200" dirty="0">
                <a:latin typeface="Arial Narrow" panose="020B0606020202030204" pitchFamily="34" charset="0"/>
                <a:cs typeface="Arial" panose="020B0604020202020204" pitchFamily="34" charset="0"/>
              </a:rPr>
              <a:t>Hercules W, Anderson D, Teti S, Deemer D. Architecture and bioethics. Health Facilities Management Magazine. </a:t>
            </a:r>
            <a:r>
              <a:rPr lang="en-US" sz="1200" u="sng" dirty="0" err="1">
                <a:latin typeface="Arial Narrow" panose="020B0606020202030204" pitchFamily="34" charset="0"/>
                <a:cs typeface="Arial" panose="020B0604020202020204" pitchFamily="34" charset="0"/>
                <a:hlinkClick r:id="rId7"/>
              </a:rPr>
              <a:t>Weblink</a:t>
            </a:r>
            <a:r>
              <a:rPr lang="en-US" sz="1200" dirty="0">
                <a:latin typeface="Arial Narrow" panose="020B0606020202030204" pitchFamily="34" charset="0"/>
                <a:cs typeface="Arial" panose="020B0604020202020204" pitchFamily="34" charset="0"/>
              </a:rPr>
              <a:t>. 5 Feb 2022. Accessed 2 Aug 2023.</a:t>
            </a:r>
            <a:endParaRPr lang="en-CA" sz="1200" dirty="0">
              <a:latin typeface="Arial Narrow" panose="020B0606020202030204" pitchFamily="34" charset="0"/>
              <a:cs typeface="Arial" panose="020B0604020202020204" pitchFamily="34" charset="0"/>
            </a:endParaRPr>
          </a:p>
          <a:p>
            <a:r>
              <a:rPr lang="en-US" sz="1200" dirty="0">
                <a:latin typeface="Arial Narrow" panose="020B0606020202030204" pitchFamily="34" charset="0"/>
                <a:cs typeface="Arial" panose="020B0604020202020204" pitchFamily="34" charset="0"/>
              </a:rPr>
              <a:t>Anderson, D., Teti, S, Hercules, W., Deemer D. The Bioethics of Built Space: Health Care Architecture as a Medical Intervention. Hastings Center Report, 27 Apr 2022. </a:t>
            </a:r>
          </a:p>
          <a:p>
            <a:r>
              <a:rPr lang="en-US" sz="1200" dirty="0">
                <a:latin typeface="Arial Narrow" panose="020B0606020202030204" pitchFamily="34" charset="0"/>
                <a:cs typeface="Arial" panose="020B0604020202020204" pitchFamily="34" charset="0"/>
              </a:rPr>
              <a:t>Deemer, D; Teti, S; Hercules, W; Peavey, E…Anderson, D. "How Should Organizations Be Held Accountable for Promoting Environments That Foster Social Connection?".</a:t>
            </a:r>
            <a:r>
              <a:rPr lang="en-CA" sz="1200" dirty="0">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American Medical Association Journal of Ethics. 2023;25(11):E825-832. </a:t>
            </a:r>
            <a:r>
              <a:rPr lang="en-US" sz="1200" dirty="0" err="1">
                <a:latin typeface="Arial Narrow" panose="020B0606020202030204" pitchFamily="34" charset="0"/>
                <a:cs typeface="Arial" panose="020B0604020202020204" pitchFamily="34" charset="0"/>
              </a:rPr>
              <a:t>doi</a:t>
            </a:r>
            <a:r>
              <a:rPr lang="en-US" sz="1200" dirty="0">
                <a:latin typeface="Arial Narrow" panose="020B0606020202030204" pitchFamily="34" charset="0"/>
                <a:cs typeface="Arial" panose="020B0604020202020204" pitchFamily="34" charset="0"/>
              </a:rPr>
              <a:t>: 10.1001/amajethics.2023.825. Online. 1 Nov 2023. </a:t>
            </a:r>
            <a:endParaRPr lang="en-CA" sz="1200" dirty="0">
              <a:latin typeface="Arial Narrow" panose="020B0606020202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28E7A5-7CD5-A018-1268-79FD26DF9996}"/>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2921201" y="664352"/>
            <a:ext cx="3409499" cy="4412293"/>
          </a:xfrm>
          <a:prstGeom prst="rect">
            <a:avLst/>
          </a:prstGeom>
          <a:ln>
            <a:no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D38B1E37-6E19-D447-1E4C-8FE3469C4B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947"/>
          <a:stretch/>
        </p:blipFill>
        <p:spPr>
          <a:xfrm>
            <a:off x="230400" y="267587"/>
            <a:ext cx="3140110" cy="4613594"/>
          </a:xfrm>
          <a:prstGeom prst="rect">
            <a:avLst/>
          </a:prstGeom>
          <a:ln>
            <a:noFill/>
          </a:ln>
          <a:effectLst>
            <a:outerShdw blurRad="50800" dist="38100" dir="2700000" algn="tl" rotWithShape="0">
              <a:prstClr val="black">
                <a:alpha val="40000"/>
              </a:prstClr>
            </a:outerShdw>
          </a:effectLst>
        </p:spPr>
      </p:pic>
      <p:pic>
        <p:nvPicPr>
          <p:cNvPr id="8" name="Picture 7" descr="A picture containing shape&#10;&#10;Description automatically generated">
            <a:extLst>
              <a:ext uri="{FF2B5EF4-FFF2-40B4-BE49-F238E27FC236}">
                <a16:creationId xmlns:a16="http://schemas.microsoft.com/office/drawing/2014/main" id="{CA2C8324-4B68-C161-9596-CE8D3B7D66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98338" y="3651046"/>
            <a:ext cx="1470744" cy="190331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58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ndoor, photo, small, sitting&#10;&#10;Description automatically generated">
            <a:extLst>
              <a:ext uri="{FF2B5EF4-FFF2-40B4-BE49-F238E27FC236}">
                <a16:creationId xmlns:a16="http://schemas.microsoft.com/office/drawing/2014/main" id="{6BC3BD1D-19B7-0A0B-5463-37A064D472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8610" r="18808"/>
          <a:stretch/>
        </p:blipFill>
        <p:spPr>
          <a:xfrm>
            <a:off x="4300799" y="-21223"/>
            <a:ext cx="7891201" cy="6879223"/>
          </a:xfrm>
          <a:prstGeom prst="rect">
            <a:avLst/>
          </a:prstGeom>
        </p:spPr>
      </p:pic>
      <p:sp>
        <p:nvSpPr>
          <p:cNvPr id="9" name="Content Placeholder 8">
            <a:extLst>
              <a:ext uri="{FF2B5EF4-FFF2-40B4-BE49-F238E27FC236}">
                <a16:creationId xmlns:a16="http://schemas.microsoft.com/office/drawing/2014/main" id="{51A9B13B-F8BB-648E-4022-61CA0B6533B3}"/>
              </a:ext>
            </a:extLst>
          </p:cNvPr>
          <p:cNvSpPr>
            <a:spLocks noGrp="1"/>
          </p:cNvSpPr>
          <p:nvPr>
            <p:ph idx="1"/>
          </p:nvPr>
        </p:nvSpPr>
        <p:spPr>
          <a:xfrm>
            <a:off x="533760" y="2453252"/>
            <a:ext cx="3673439" cy="1785517"/>
          </a:xfrm>
        </p:spPr>
        <p:txBody>
          <a:bodyPr/>
          <a:lstStyle/>
          <a:p>
            <a:pPr marL="0" indent="0">
              <a:buNone/>
            </a:pPr>
            <a:r>
              <a:rPr lang="en-US" sz="2800" dirty="0">
                <a:latin typeface="Arial" panose="020B0604020202020204" pitchFamily="34" charset="0"/>
                <a:cs typeface="Arial" panose="020B0604020202020204" pitchFamily="34" charset="0"/>
              </a:rPr>
              <a:t>Incidental</a:t>
            </a:r>
          </a:p>
          <a:p>
            <a:r>
              <a:rPr lang="en-US" sz="2800" dirty="0">
                <a:latin typeface="Arial" panose="020B0604020202020204" pitchFamily="34" charset="0"/>
                <a:cs typeface="Arial" panose="020B0604020202020204" pitchFamily="34" charset="0"/>
              </a:rPr>
              <a:t>Nursing home deaths</a:t>
            </a:r>
          </a:p>
          <a:p>
            <a:r>
              <a:rPr lang="en-US" sz="2800" dirty="0">
                <a:latin typeface="Arial" panose="020B0604020202020204" pitchFamily="34" charset="0"/>
                <a:cs typeface="Arial" panose="020B0604020202020204" pitchFamily="34" charset="0"/>
              </a:rPr>
              <a:t>Hand-washing</a:t>
            </a:r>
          </a:p>
          <a:p>
            <a:r>
              <a:rPr lang="en-US" sz="2800" dirty="0">
                <a:latin typeface="Arial" panose="020B0604020202020204" pitchFamily="34" charset="0"/>
                <a:cs typeface="Arial" panose="020B0604020202020204" pitchFamily="34" charset="0"/>
              </a:rPr>
              <a:t>ICU room placement</a:t>
            </a:r>
          </a:p>
          <a:p>
            <a:r>
              <a:rPr lang="en-US" sz="2800" dirty="0">
                <a:latin typeface="Arial" panose="020B0604020202020204" pitchFamily="34" charset="0"/>
                <a:cs typeface="Arial" panose="020B0604020202020204" pitchFamily="34" charset="0"/>
              </a:rPr>
              <a:t>Maternity unit design</a:t>
            </a:r>
          </a:p>
          <a:p>
            <a:r>
              <a:rPr lang="en-US" sz="2800" dirty="0">
                <a:latin typeface="Arial" panose="020B0604020202020204" pitchFamily="34" charset="0"/>
                <a:cs typeface="Arial" panose="020B0604020202020204" pitchFamily="34" charset="0"/>
              </a:rPr>
              <a:t>Chair placement</a:t>
            </a:r>
          </a:p>
          <a:p>
            <a:r>
              <a:rPr lang="en-US" sz="2800" dirty="0">
                <a:latin typeface="Arial" panose="020B0604020202020204" pitchFamily="34" charset="0"/>
                <a:cs typeface="Arial" panose="020B0604020202020204" pitchFamily="34" charset="0"/>
              </a:rPr>
              <a:t>Bed design </a:t>
            </a:r>
          </a:p>
        </p:txBody>
      </p:sp>
      <p:sp>
        <p:nvSpPr>
          <p:cNvPr id="8" name="Title 2">
            <a:extLst>
              <a:ext uri="{FF2B5EF4-FFF2-40B4-BE49-F238E27FC236}">
                <a16:creationId xmlns:a16="http://schemas.microsoft.com/office/drawing/2014/main" id="{58CF9604-9103-6952-0C61-5911506E54B6}"/>
              </a:ext>
            </a:extLst>
          </p:cNvPr>
          <p:cNvSpPr txBox="1">
            <a:spLocks/>
          </p:cNvSpPr>
          <p:nvPr/>
        </p:nvSpPr>
        <p:spPr>
          <a:xfrm>
            <a:off x="533760" y="490470"/>
            <a:ext cx="3767039"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Ethical Issues in Health Design: </a:t>
            </a:r>
          </a:p>
          <a:p>
            <a:r>
              <a:rPr lang="en-US" sz="3600" b="0" dirty="0">
                <a:latin typeface="Arial" panose="020B0604020202020204" pitchFamily="34" charset="0"/>
                <a:cs typeface="Arial" panose="020B0604020202020204" pitchFamily="34" charset="0"/>
              </a:rPr>
              <a:t>Two Types</a:t>
            </a:r>
          </a:p>
          <a:p>
            <a:endParaRPr lang="en-US"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092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057C0-5817-36DA-A34F-731D1988CF38}"/>
              </a:ext>
            </a:extLst>
          </p:cNvPr>
          <p:cNvPicPr>
            <a:picLocks noChangeAspect="1"/>
          </p:cNvPicPr>
          <p:nvPr/>
        </p:nvPicPr>
        <p:blipFill rotWithShape="1">
          <a:blip r:embed="rId3" cstate="hq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373740" y="1515673"/>
            <a:ext cx="7818260" cy="4445925"/>
          </a:xfrm>
          <a:prstGeom prst="rect">
            <a:avLst/>
          </a:prstGeom>
        </p:spPr>
      </p:pic>
      <p:sp>
        <p:nvSpPr>
          <p:cNvPr id="7" name="Text Placeholder 6">
            <a:extLst>
              <a:ext uri="{FF2B5EF4-FFF2-40B4-BE49-F238E27FC236}">
                <a16:creationId xmlns:a16="http://schemas.microsoft.com/office/drawing/2014/main" id="{E86DB09E-111B-FFA2-FF4C-F2C16220D93A}"/>
              </a:ext>
            </a:extLst>
          </p:cNvPr>
          <p:cNvSpPr>
            <a:spLocks noGrp="1"/>
          </p:cNvSpPr>
          <p:nvPr>
            <p:ph type="body" sz="quarter" idx="12"/>
          </p:nvPr>
        </p:nvSpPr>
        <p:spPr>
          <a:xfrm>
            <a:off x="752229" y="1783082"/>
            <a:ext cx="3819771" cy="3308337"/>
          </a:xfrm>
        </p:spPr>
        <p:txBody>
          <a:bodyPr/>
          <a:lstStyle/>
          <a:p>
            <a:pPr marL="0" indent="0">
              <a:buNone/>
            </a:pPr>
            <a:r>
              <a:rPr lang="en-US" sz="3200" dirty="0">
                <a:latin typeface="Arial" panose="020B0604020202020204" pitchFamily="34" charset="0"/>
                <a:cs typeface="Arial" panose="020B0604020202020204" pitchFamily="34" charset="0"/>
              </a:rPr>
              <a:t>Living in a Canadian nursing home grandfathered into the 1972 design standard </a:t>
            </a:r>
            <a:r>
              <a:rPr lang="en-US" sz="3200" b="1" i="1" dirty="0">
                <a:latin typeface="Arial" panose="020B0604020202020204" pitchFamily="34" charset="0"/>
                <a:cs typeface="Arial" panose="020B0604020202020204" pitchFamily="34" charset="0"/>
              </a:rPr>
              <a:t>nearly doubled the risk of death due to COVID-19</a:t>
            </a:r>
            <a:endParaRPr lang="pl-PL" sz="3200" i="1" dirty="0">
              <a:latin typeface="Arial" panose="020B0604020202020204" pitchFamily="34" charset="0"/>
              <a:cs typeface="Arial" panose="020B0604020202020204" pitchFamily="34" charset="0"/>
            </a:endParaRPr>
          </a:p>
          <a:p>
            <a:pPr marL="0" indent="0">
              <a:buNone/>
            </a:pPr>
            <a:endParaRPr lang="pl-PL" sz="3200" dirty="0">
              <a:latin typeface="Arial" panose="020B0604020202020204" pitchFamily="34" charset="0"/>
              <a:cs typeface="Arial" panose="020B0604020202020204" pitchFamily="34" charset="0"/>
            </a:endParaRPr>
          </a:p>
        </p:txBody>
      </p:sp>
      <p:sp>
        <p:nvSpPr>
          <p:cNvPr id="8" name="Rectangle 7"/>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dirty="0">
              <a:latin typeface="Arial Narrow" panose="020B0606020202030204" pitchFamily="34" charset="0"/>
            </a:endParaRPr>
          </a:p>
        </p:txBody>
      </p:sp>
      <p:sp>
        <p:nvSpPr>
          <p:cNvPr id="10"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The Deadly Cost of Delay</a:t>
            </a:r>
          </a:p>
        </p:txBody>
      </p:sp>
      <p:sp>
        <p:nvSpPr>
          <p:cNvPr id="6" name="TextBox 5">
            <a:extLst>
              <a:ext uri="{FF2B5EF4-FFF2-40B4-BE49-F238E27FC236}">
                <a16:creationId xmlns:a16="http://schemas.microsoft.com/office/drawing/2014/main" id="{23001F6E-ECF0-8FC6-478B-07B1FCDC1616}"/>
              </a:ext>
            </a:extLst>
          </p:cNvPr>
          <p:cNvSpPr txBox="1"/>
          <p:nvPr/>
        </p:nvSpPr>
        <p:spPr>
          <a:xfrm>
            <a:off x="528261" y="6471687"/>
            <a:ext cx="11135478" cy="280113"/>
          </a:xfrm>
          <a:prstGeom prst="rect">
            <a:avLst/>
          </a:prstGeom>
          <a:noFill/>
        </p:spPr>
        <p:txBody>
          <a:bodyPr wrap="square" lIns="0" anchor="b" anchorCtr="0">
            <a:noAutofit/>
          </a:bodyPr>
          <a:lstStyle/>
          <a:p>
            <a:r>
              <a:rPr lang="en-US" sz="1200" dirty="0">
                <a:solidFill>
                  <a:schemeClr val="accent4"/>
                </a:solidFill>
                <a:latin typeface="Arial Narrow" panose="020B0606020202030204" pitchFamily="34" charset="0"/>
                <a:ea typeface="Calibri" panose="020F0502020204030204" pitchFamily="34" charset="0"/>
                <a:cs typeface="Times New Roman" panose="02020603050405020304" pitchFamily="18" charset="0"/>
              </a:rPr>
              <a:t>Pedersen K, Mancini M, Wolfe-Wylie W. Ont. nursing homes have had 22 years to do safety upgrades. COVID-19 reveals deadly cost of delay. CBC.  June 9, 2020. Weblink.  Accessed 10/12/21. </a:t>
            </a:r>
          </a:p>
        </p:txBody>
      </p:sp>
    </p:spTree>
    <p:extLst>
      <p:ext uri="{BB962C8B-B14F-4D97-AF65-F5344CB8AC3E}">
        <p14:creationId xmlns:p14="http://schemas.microsoft.com/office/powerpoint/2010/main" val="104174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84AE566-038C-0CA2-164E-4D128B2A7794}"/>
              </a:ext>
            </a:extLst>
          </p:cNvPr>
          <p:cNvPicPr>
            <a:picLocks noChangeAspect="1" noChangeArrowheads="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8015496" y="337271"/>
            <a:ext cx="3205351" cy="5919108"/>
          </a:xfrm>
          <a:prstGeom prst="rect">
            <a:avLst/>
          </a:prstGeom>
          <a:solidFill>
            <a:schemeClr val="bg1"/>
          </a:solidFill>
          <a:ln>
            <a:noFill/>
          </a:ln>
          <a:effectLst/>
        </p:spPr>
      </p:pic>
      <p:sp>
        <p:nvSpPr>
          <p:cNvPr id="2" name="Graphic 13">
            <a:extLst>
              <a:ext uri="{FF2B5EF4-FFF2-40B4-BE49-F238E27FC236}">
                <a16:creationId xmlns:a16="http://schemas.microsoft.com/office/drawing/2014/main" id="{6B8C1B63-B9B1-417A-2FE7-6CF627439C81}"/>
              </a:ext>
            </a:extLst>
          </p:cNvPr>
          <p:cNvSpPr/>
          <p:nvPr/>
        </p:nvSpPr>
        <p:spPr>
          <a:xfrm>
            <a:off x="316722" y="2280344"/>
            <a:ext cx="896660" cy="845679"/>
          </a:xfrm>
          <a:custGeom>
            <a:avLst/>
            <a:gdLst>
              <a:gd name="connsiteX0" fmla="*/ 2999 w 896660"/>
              <a:gd name="connsiteY0" fmla="*/ 845679 h 845679"/>
              <a:gd name="connsiteX1" fmla="*/ 41984 w 896660"/>
              <a:gd name="connsiteY1" fmla="*/ 563786 h 845679"/>
              <a:gd name="connsiteX2" fmla="*/ 113957 w 896660"/>
              <a:gd name="connsiteY2" fmla="*/ 263900 h 845679"/>
              <a:gd name="connsiteX3" fmla="*/ 203923 w 896660"/>
              <a:gd name="connsiteY3" fmla="*/ 0 h 845679"/>
              <a:gd name="connsiteX4" fmla="*/ 422840 w 896660"/>
              <a:gd name="connsiteY4" fmla="*/ 0 h 845679"/>
              <a:gd name="connsiteX5" fmla="*/ 332874 w 896660"/>
              <a:gd name="connsiteY5" fmla="*/ 455827 h 845679"/>
              <a:gd name="connsiteX6" fmla="*/ 299886 w 896660"/>
              <a:gd name="connsiteY6" fmla="*/ 845679 h 845679"/>
              <a:gd name="connsiteX7" fmla="*/ 0 w 896660"/>
              <a:gd name="connsiteY7" fmla="*/ 845679 h 845679"/>
              <a:gd name="connsiteX8" fmla="*/ 476819 w 896660"/>
              <a:gd name="connsiteY8" fmla="*/ 845679 h 845679"/>
              <a:gd name="connsiteX9" fmla="*/ 515805 w 896660"/>
              <a:gd name="connsiteY9" fmla="*/ 563786 h 845679"/>
              <a:gd name="connsiteX10" fmla="*/ 587777 w 896660"/>
              <a:gd name="connsiteY10" fmla="*/ 263900 h 845679"/>
              <a:gd name="connsiteX11" fmla="*/ 677743 w 896660"/>
              <a:gd name="connsiteY11" fmla="*/ 0 h 845679"/>
              <a:gd name="connsiteX12" fmla="*/ 896660 w 896660"/>
              <a:gd name="connsiteY12" fmla="*/ 0 h 845679"/>
              <a:gd name="connsiteX13" fmla="*/ 806694 w 896660"/>
              <a:gd name="connsiteY13" fmla="*/ 455827 h 845679"/>
              <a:gd name="connsiteX14" fmla="*/ 773707 w 896660"/>
              <a:gd name="connsiteY14" fmla="*/ 845679 h 845679"/>
              <a:gd name="connsiteX15" fmla="*/ 473820 w 896660"/>
              <a:gd name="connsiteY15" fmla="*/ 845679 h 84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660" h="845679">
                <a:moveTo>
                  <a:pt x="2999" y="845679"/>
                </a:moveTo>
                <a:cubicBezTo>
                  <a:pt x="8997" y="758712"/>
                  <a:pt x="23991" y="665748"/>
                  <a:pt x="41984" y="563786"/>
                </a:cubicBezTo>
                <a:cubicBezTo>
                  <a:pt x="59977" y="461825"/>
                  <a:pt x="83968" y="362862"/>
                  <a:pt x="113957" y="263900"/>
                </a:cubicBezTo>
                <a:cubicBezTo>
                  <a:pt x="143945" y="164937"/>
                  <a:pt x="173934" y="74972"/>
                  <a:pt x="203923" y="0"/>
                </a:cubicBezTo>
                <a:lnTo>
                  <a:pt x="422840" y="0"/>
                </a:lnTo>
                <a:cubicBezTo>
                  <a:pt x="383855" y="149943"/>
                  <a:pt x="353866" y="299886"/>
                  <a:pt x="332874" y="455827"/>
                </a:cubicBezTo>
                <a:cubicBezTo>
                  <a:pt x="311882" y="611768"/>
                  <a:pt x="299886" y="740719"/>
                  <a:pt x="299886" y="845679"/>
                </a:cubicBezTo>
                <a:lnTo>
                  <a:pt x="0" y="845679"/>
                </a:lnTo>
                <a:close/>
                <a:moveTo>
                  <a:pt x="476819" y="845679"/>
                </a:moveTo>
                <a:cubicBezTo>
                  <a:pt x="482817" y="758712"/>
                  <a:pt x="497811" y="665748"/>
                  <a:pt x="515805" y="563786"/>
                </a:cubicBezTo>
                <a:cubicBezTo>
                  <a:pt x="533798" y="461825"/>
                  <a:pt x="557789" y="362862"/>
                  <a:pt x="587777" y="263900"/>
                </a:cubicBezTo>
                <a:cubicBezTo>
                  <a:pt x="617766" y="164937"/>
                  <a:pt x="647755" y="74972"/>
                  <a:pt x="677743" y="0"/>
                </a:cubicBezTo>
                <a:lnTo>
                  <a:pt x="896660" y="0"/>
                </a:lnTo>
                <a:cubicBezTo>
                  <a:pt x="857675" y="149943"/>
                  <a:pt x="827686" y="299886"/>
                  <a:pt x="806694" y="455827"/>
                </a:cubicBezTo>
                <a:cubicBezTo>
                  <a:pt x="785702" y="611768"/>
                  <a:pt x="773707" y="740719"/>
                  <a:pt x="773707" y="845679"/>
                </a:cubicBezTo>
                <a:lnTo>
                  <a:pt x="473820" y="845679"/>
                </a:lnTo>
                <a:close/>
              </a:path>
            </a:pathLst>
          </a:custGeom>
          <a:solidFill>
            <a:schemeClr val="bg2"/>
          </a:solidFill>
          <a:ln w="298450"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p:txBody>
          <a:bodyPr/>
          <a:lstStyle/>
          <a:p>
            <a:r>
              <a:rPr lang="en-US" sz="3600" b="0" dirty="0">
                <a:solidFill>
                  <a:schemeClr val="tx1"/>
                </a:solidFill>
                <a:latin typeface="Arial" panose="020B0604020202020204" pitchFamily="34" charset="0"/>
                <a:cs typeface="Arial" panose="020B0604020202020204" pitchFamily="34" charset="0"/>
              </a:rPr>
              <a:t>Sink Availability</a:t>
            </a:r>
          </a:p>
        </p:txBody>
      </p:sp>
      <p:sp>
        <p:nvSpPr>
          <p:cNvPr id="4" name="Text Placeholder 3">
            <a:extLst>
              <a:ext uri="{FF2B5EF4-FFF2-40B4-BE49-F238E27FC236}">
                <a16:creationId xmlns:a16="http://schemas.microsoft.com/office/drawing/2014/main" id="{15AEE667-7F28-1AE6-5261-7E52043F6A25}"/>
              </a:ext>
            </a:extLst>
          </p:cNvPr>
          <p:cNvSpPr>
            <a:spLocks noGrp="1"/>
          </p:cNvSpPr>
          <p:nvPr>
            <p:ph type="body" sz="quarter" idx="12"/>
          </p:nvPr>
        </p:nvSpPr>
        <p:spPr>
          <a:xfrm>
            <a:off x="319723" y="1243013"/>
            <a:ext cx="9126677" cy="4935537"/>
          </a:xfrm>
        </p:spPr>
        <p:txBody>
          <a:bodyPr/>
          <a:lstStyle/>
          <a:p>
            <a:pPr marL="0" indent="0">
              <a:lnSpc>
                <a:spcPct val="100000"/>
              </a:lnSpc>
              <a:buNone/>
            </a:pPr>
            <a:r>
              <a:rPr lang="en-US" sz="2800" dirty="0">
                <a:latin typeface="Arial" panose="020B0604020202020204" pitchFamily="34" charset="0"/>
                <a:cs typeface="Arial" panose="020B0604020202020204" pitchFamily="34" charset="0"/>
              </a:rPr>
              <a:t>Independent Predictor of Handwashing Compliance</a:t>
            </a:r>
            <a:endParaRPr lang="pl-PL"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3001F6E-ECF0-8FC6-478B-07B1FCDC1616}"/>
              </a:ext>
            </a:extLst>
          </p:cNvPr>
          <p:cNvSpPr txBox="1"/>
          <p:nvPr/>
        </p:nvSpPr>
        <p:spPr>
          <a:xfrm>
            <a:off x="319722" y="6508750"/>
            <a:ext cx="11488278" cy="349250"/>
          </a:xfrm>
          <a:prstGeom prst="rect">
            <a:avLst/>
          </a:prstGeom>
          <a:noFill/>
        </p:spPr>
        <p:txBody>
          <a:bodyPr wrap="square" lIns="0">
            <a:noAutofit/>
          </a:bodyPr>
          <a:lstStyle/>
          <a:p>
            <a:r>
              <a:rPr lang="en-US" sz="1200" dirty="0" err="1">
                <a:latin typeface="Arial Narrow" panose="020B0606020202030204" pitchFamily="34" charset="0"/>
                <a:ea typeface="Calibri" panose="020F0502020204030204" pitchFamily="34" charset="0"/>
                <a:cs typeface="Arial" panose="020B0604020202020204" pitchFamily="34" charset="0"/>
              </a:rPr>
              <a:t>Deyneko</a:t>
            </a:r>
            <a:r>
              <a:rPr lang="en-US" sz="1200" dirty="0">
                <a:latin typeface="Arial Narrow" panose="020B0606020202030204" pitchFamily="34" charset="0"/>
                <a:ea typeface="Calibri" panose="020F0502020204030204" pitchFamily="34" charset="0"/>
                <a:cs typeface="Arial" panose="020B0604020202020204" pitchFamily="34" charset="0"/>
              </a:rPr>
              <a:t>, A., Cordeiro, F., Berlin, L. et al. Impact of sink location on hand hygiene compliance after care of patients with Clostridium difficile infection: a cross</a:t>
            </a:r>
            <a:r>
              <a:rPr lang="pl-PL" sz="1200" dirty="0">
                <a:latin typeface="Arial Narrow" panose="020B0606020202030204" pitchFamily="34" charset="0"/>
                <a:ea typeface="Calibri" panose="020F0502020204030204" pitchFamily="34" charset="0"/>
                <a:cs typeface="Arial" panose="020B0604020202020204" pitchFamily="34" charset="0"/>
              </a:rPr>
              <a:t> </a:t>
            </a:r>
            <a:r>
              <a:rPr lang="en-US" sz="1200" dirty="0">
                <a:latin typeface="Arial Narrow" panose="020B0606020202030204" pitchFamily="34" charset="0"/>
                <a:ea typeface="Calibri" panose="020F0502020204030204" pitchFamily="34" charset="0"/>
                <a:cs typeface="Arial" panose="020B0604020202020204" pitchFamily="34" charset="0"/>
              </a:rPr>
              <a:t>sectional study. BMC Infect Dis 16, 203 (2016).</a:t>
            </a:r>
          </a:p>
        </p:txBody>
      </p:sp>
      <p:sp>
        <p:nvSpPr>
          <p:cNvPr id="13" name="Text Placeholder 3">
            <a:extLst>
              <a:ext uri="{FF2B5EF4-FFF2-40B4-BE49-F238E27FC236}">
                <a16:creationId xmlns:a16="http://schemas.microsoft.com/office/drawing/2014/main" id="{5F273147-FFDE-5792-A2C3-DA4E61161EC1}"/>
              </a:ext>
            </a:extLst>
          </p:cNvPr>
          <p:cNvSpPr txBox="1">
            <a:spLocks/>
          </p:cNvSpPr>
          <p:nvPr/>
        </p:nvSpPr>
        <p:spPr>
          <a:xfrm>
            <a:off x="765052" y="2119079"/>
            <a:ext cx="6381124" cy="2545216"/>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Clr>
                <a:schemeClr val="accent1"/>
              </a:buClr>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Clr>
                <a:schemeClr val="accent1"/>
              </a:buClr>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pPr>
            <a:endParaRPr lang="pl-PL" sz="3200" dirty="0">
              <a:latin typeface="Arial" panose="020B0604020202020204" pitchFamily="34" charset="0"/>
              <a:cs typeface="Arial" panose="020B0604020202020204" pitchFamily="34" charset="0"/>
            </a:endParaRPr>
          </a:p>
          <a:p>
            <a:pPr marL="0" indent="0">
              <a:lnSpc>
                <a:spcPct val="100000"/>
              </a:lnSpc>
              <a:buNone/>
            </a:pPr>
            <a:r>
              <a:rPr lang="en-US" sz="3200" dirty="0">
                <a:latin typeface="Arial" panose="020B0604020202020204" pitchFamily="34" charset="0"/>
                <a:cs typeface="Arial" panose="020B0604020202020204" pitchFamily="34" charset="0"/>
              </a:rPr>
              <a:t>Every </a:t>
            </a:r>
            <a:r>
              <a:rPr lang="en-US" sz="3200" b="1" dirty="0">
                <a:latin typeface="Arial" panose="020B0604020202020204" pitchFamily="34" charset="0"/>
                <a:cs typeface="Arial" panose="020B0604020202020204" pitchFamily="34" charset="0"/>
              </a:rPr>
              <a:t>additional meter </a:t>
            </a:r>
            <a:r>
              <a:rPr lang="en-US" sz="3200" dirty="0">
                <a:latin typeface="Arial" panose="020B0604020202020204" pitchFamily="34" charset="0"/>
                <a:cs typeface="Arial" panose="020B0604020202020204" pitchFamily="34" charset="0"/>
              </a:rPr>
              <a:t>that must be walked by the healthcare worker to reach a sink </a:t>
            </a:r>
            <a:r>
              <a:rPr lang="en-US" sz="3200" b="1" dirty="0">
                <a:latin typeface="Arial" panose="020B0604020202020204" pitchFamily="34" charset="0"/>
                <a:cs typeface="Arial" panose="020B0604020202020204" pitchFamily="34" charset="0"/>
              </a:rPr>
              <a:t>decreased the likelihood of hand washing by approximately 10%.</a:t>
            </a:r>
          </a:p>
        </p:txBody>
      </p:sp>
    </p:spTree>
    <p:extLst>
      <p:ext uri="{BB962C8B-B14F-4D97-AF65-F5344CB8AC3E}">
        <p14:creationId xmlns:p14="http://schemas.microsoft.com/office/powerpoint/2010/main" val="219696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a:xfrm>
            <a:off x="531359" y="475192"/>
            <a:ext cx="11521440" cy="640080"/>
          </a:xfrm>
        </p:spPr>
        <p:txBody>
          <a:bodyPr/>
          <a:lstStyle/>
          <a:p>
            <a:r>
              <a:rPr lang="en-US" sz="3600" b="0" dirty="0">
                <a:solidFill>
                  <a:schemeClr val="tx1"/>
                </a:solidFill>
                <a:latin typeface="Arial" panose="020B0604020202020204" pitchFamily="34" charset="0"/>
                <a:cs typeface="Arial" panose="020B0604020202020204" pitchFamily="34" charset="0"/>
              </a:rPr>
              <a:t>Design Equity</a:t>
            </a:r>
          </a:p>
        </p:txBody>
      </p:sp>
      <p:sp>
        <p:nvSpPr>
          <p:cNvPr id="4" name="Text Placeholder 3">
            <a:extLst>
              <a:ext uri="{FF2B5EF4-FFF2-40B4-BE49-F238E27FC236}">
                <a16:creationId xmlns:a16="http://schemas.microsoft.com/office/drawing/2014/main" id="{15AEE667-7F28-1AE6-5261-7E52043F6A25}"/>
              </a:ext>
            </a:extLst>
          </p:cNvPr>
          <p:cNvSpPr>
            <a:spLocks noGrp="1"/>
          </p:cNvSpPr>
          <p:nvPr>
            <p:ph type="body" sz="quarter" idx="12"/>
          </p:nvPr>
        </p:nvSpPr>
        <p:spPr>
          <a:xfrm>
            <a:off x="319724" y="1243013"/>
            <a:ext cx="3661876" cy="4935537"/>
          </a:xfrm>
        </p:spPr>
        <p:txBody>
          <a:bodyPr/>
          <a:lstStyle/>
          <a:p>
            <a:r>
              <a:rPr lang="en-US" sz="2400" dirty="0">
                <a:latin typeface="Arial" panose="020B0604020202020204" pitchFamily="34" charset="0"/>
                <a:cs typeface="Arial" panose="020B0604020202020204" pitchFamily="34" charset="0"/>
              </a:rPr>
              <a:t>Severely ill patients had </a:t>
            </a:r>
            <a:r>
              <a:rPr lang="en-US" sz="2400" b="1" dirty="0">
                <a:latin typeface="Arial" panose="020B0604020202020204" pitchFamily="34" charset="0"/>
                <a:cs typeface="Arial" panose="020B0604020202020204" pitchFamily="34" charset="0"/>
              </a:rPr>
              <a:t>significantly higher hospital mortality </a:t>
            </a:r>
            <a:r>
              <a:rPr lang="en-US" sz="2400" dirty="0">
                <a:latin typeface="Arial" panose="020B0604020202020204" pitchFamily="34" charset="0"/>
                <a:cs typeface="Arial" panose="020B0604020202020204" pitchFamily="34" charset="0"/>
              </a:rPr>
              <a:t>when admitted to an LVR than did those admitted to an HVR (82.1% and 64.0%, n 539 and 75, respectively;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=.046). </a:t>
            </a:r>
          </a:p>
          <a:p>
            <a:r>
              <a:rPr lang="en-US" sz="2400" dirty="0">
                <a:latin typeface="Arial" panose="020B0604020202020204" pitchFamily="34" charset="0"/>
                <a:cs typeface="Arial" panose="020B0604020202020204" pitchFamily="34" charset="0"/>
              </a:rPr>
              <a:t>ICU mortality a similar pattern. ICU </a:t>
            </a:r>
            <a:r>
              <a:rPr lang="en-US" sz="2400" dirty="0" err="1">
                <a:latin typeface="Arial" panose="020B0604020202020204" pitchFamily="34" charset="0"/>
                <a:cs typeface="Arial" panose="020B0604020202020204" pitchFamily="34" charset="0"/>
              </a:rPr>
              <a:t>LoS</a:t>
            </a:r>
            <a:r>
              <a:rPr lang="en-US" sz="2400" dirty="0">
                <a:latin typeface="Arial" panose="020B0604020202020204" pitchFamily="34" charset="0"/>
                <a:cs typeface="Arial" panose="020B0604020202020204" pitchFamily="34" charset="0"/>
              </a:rPr>
              <a:t> and ventilator-free days did not differ significantly </a:t>
            </a:r>
            <a:r>
              <a:rPr lang="en-CA" sz="2400" dirty="0">
                <a:latin typeface="Arial" panose="020B0604020202020204" pitchFamily="34" charset="0"/>
                <a:cs typeface="Arial" panose="020B0604020202020204" pitchFamily="34" charset="0"/>
              </a:rPr>
              <a:t>between groups.</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57C42C8-6A30-B308-3FD3-5462A8184F3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37435" y="795232"/>
            <a:ext cx="7983245" cy="5267536"/>
          </a:xfrm>
          <a:prstGeom prst="rect">
            <a:avLst/>
          </a:prstGeom>
        </p:spPr>
      </p:pic>
      <p:sp>
        <p:nvSpPr>
          <p:cNvPr id="6" name="TextBox 5">
            <a:extLst>
              <a:ext uri="{FF2B5EF4-FFF2-40B4-BE49-F238E27FC236}">
                <a16:creationId xmlns:a16="http://schemas.microsoft.com/office/drawing/2014/main" id="{23001F6E-ECF0-8FC6-478B-07B1FCDC1616}"/>
              </a:ext>
            </a:extLst>
          </p:cNvPr>
          <p:cNvSpPr txBox="1"/>
          <p:nvPr/>
        </p:nvSpPr>
        <p:spPr>
          <a:xfrm>
            <a:off x="528522" y="6337332"/>
            <a:ext cx="11733077" cy="492534"/>
          </a:xfrm>
          <a:prstGeom prst="rect">
            <a:avLst/>
          </a:prstGeom>
          <a:noFill/>
        </p:spPr>
        <p:txBody>
          <a:bodyPr wrap="square" lIns="0">
            <a:noAutofit/>
          </a:bodyPr>
          <a:lstStyle/>
          <a:p>
            <a:r>
              <a:rPr lang="en-US" sz="1200" dirty="0">
                <a:latin typeface="Arial Narrow" panose="020B0606020202030204" pitchFamily="34" charset="0"/>
              </a:rPr>
              <a:t>Leaf DE, </a:t>
            </a:r>
            <a:r>
              <a:rPr lang="en-US" sz="1200" dirty="0" err="1">
                <a:latin typeface="Arial Narrow" panose="020B0606020202030204" pitchFamily="34" charset="0"/>
              </a:rPr>
              <a:t>Homel</a:t>
            </a:r>
            <a:r>
              <a:rPr lang="en-US" sz="1200" dirty="0">
                <a:latin typeface="Arial Narrow" panose="020B0606020202030204" pitchFamily="34" charset="0"/>
              </a:rPr>
              <a:t> P, Factor PH. Relationship between ICU design and mortality. Chest. 2010 May;137(5):1022-1027. </a:t>
            </a:r>
            <a:r>
              <a:rPr lang="en-US" sz="1200" dirty="0" err="1">
                <a:latin typeface="Arial Narrow" panose="020B0606020202030204" pitchFamily="34" charset="0"/>
              </a:rPr>
              <a:t>doi</a:t>
            </a:r>
            <a:r>
              <a:rPr lang="en-US" sz="1200" dirty="0">
                <a:latin typeface="Arial Narrow" panose="020B0606020202030204" pitchFamily="34" charset="0"/>
              </a:rPr>
              <a:t>: 10.1378/chest.09-1458.</a:t>
            </a:r>
            <a:endParaRPr lang="en-CA" sz="1200" dirty="0">
              <a:latin typeface="Arial Narrow" panose="020B0606020202030204" pitchFamily="34" charset="0"/>
            </a:endParaRPr>
          </a:p>
          <a:p>
            <a:r>
              <a:rPr lang="en-US" sz="1200" dirty="0">
                <a:latin typeface="Arial Narrow" panose="020B0606020202030204" pitchFamily="34" charset="0"/>
              </a:rPr>
              <a:t>Lu Y, </a:t>
            </a:r>
            <a:r>
              <a:rPr lang="en-US" sz="1200" dirty="0" err="1">
                <a:latin typeface="Arial Narrow" panose="020B0606020202030204" pitchFamily="34" charset="0"/>
              </a:rPr>
              <a:t>Ossman</a:t>
            </a:r>
            <a:r>
              <a:rPr lang="en-US" sz="1200" dirty="0">
                <a:latin typeface="Arial Narrow" panose="020B0606020202030204" pitchFamily="34" charset="0"/>
              </a:rPr>
              <a:t>, MM, Leaf D, Factor PH. Patient Visibility and ICU Mortality: A Conceptual Replication. Health Environments Research and Design.  Volume: 7 issue: 2, page(s): 92-103.</a:t>
            </a:r>
            <a:endParaRPr lang="en-CA" sz="1200" dirty="0">
              <a:latin typeface="Arial Narrow" panose="020B0606020202030204" pitchFamily="34"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22" t="24865" r="50000" b="9445"/>
          <a:stretch/>
        </p:blipFill>
        <p:spPr bwMode="auto">
          <a:xfrm>
            <a:off x="12516000" y="-766365"/>
            <a:ext cx="2836801" cy="312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89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70AAE1-F06A-07DC-5399-7054D387780E}"/>
              </a:ext>
            </a:extLst>
          </p:cNvPr>
          <p:cNvSpPr txBox="1"/>
          <p:nvPr/>
        </p:nvSpPr>
        <p:spPr>
          <a:xfrm>
            <a:off x="2421924" y="1717589"/>
            <a:ext cx="0" cy="0"/>
          </a:xfrm>
          <a:prstGeom prst="rect">
            <a:avLst/>
          </a:prstGeom>
        </p:spPr>
        <p:txBody>
          <a:bodyPr vert="horz" wrap="none" lIns="91440" tIns="45720" rIns="91440" bIns="45720" rtlCol="0" anchor="ctr">
            <a:normAutofit fontScale="25000" lnSpcReduction="20000"/>
          </a:bodyPr>
          <a:lstStyle/>
          <a:p>
            <a:pPr algn="l"/>
            <a:r>
              <a:rPr lang="en-US">
                <a:solidFill>
                  <a:schemeClr val="tx1">
                    <a:lumMod val="50000"/>
                    <a:lumOff val="50000"/>
                  </a:schemeClr>
                </a:solidFill>
              </a:rPr>
              <a:t>D</a:t>
            </a:r>
            <a:endParaRPr lang="en-US" dirty="0">
              <a:solidFill>
                <a:schemeClr val="tx1">
                  <a:lumMod val="50000"/>
                  <a:lumOff val="50000"/>
                </a:schemeClr>
              </a:solidFill>
            </a:endParaRPr>
          </a:p>
        </p:txBody>
      </p:sp>
      <p:pic>
        <p:nvPicPr>
          <p:cNvPr id="6" name="Picture 5" descr="Diagram, engineering drawing&#10;&#10;Description automatically generated">
            <a:extLst>
              <a:ext uri="{FF2B5EF4-FFF2-40B4-BE49-F238E27FC236}">
                <a16:creationId xmlns:a16="http://schemas.microsoft.com/office/drawing/2014/main" id="{58B3290F-88AF-44D2-139F-98320B5D130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15201" y="2305162"/>
            <a:ext cx="2060316" cy="2948384"/>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5FD25E1E-DEC5-5001-743E-0DDDB824CD7C}"/>
              </a:ext>
            </a:extLst>
          </p:cNvPr>
          <p:cNvSpPr txBox="1"/>
          <p:nvPr/>
        </p:nvSpPr>
        <p:spPr>
          <a:xfrm>
            <a:off x="619918" y="6396335"/>
            <a:ext cx="11339280" cy="461665"/>
          </a:xfrm>
          <a:prstGeom prst="rect">
            <a:avLst/>
          </a:prstGeom>
          <a:noFill/>
        </p:spPr>
        <p:txBody>
          <a:bodyPr wrap="square" rtlCol="0" anchor="b" anchorCtr="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Shah N, Galvin G, Plough A, et al. “Designing Capacity for High Value Healthcare: The Impact of Design on Clinical Care in Childbirth”. Ariadne Labs / Mass Design,</a:t>
            </a:r>
            <a:r>
              <a:rPr kumimoji="0" lang="en-US" sz="1200" b="0" u="none" strike="noStrike" kern="1200" cap="none" spc="0" normalizeH="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 </a:t>
            </a: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Maternal Health Task Force at the </a:t>
            </a:r>
          </a:p>
          <a:p>
            <a:pPr marL="457200" marR="0" lvl="0" indent="-45720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Harvard Chan School.  April 2017. </a:t>
            </a: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hlinkClick r:id="rId5"/>
              </a:rPr>
              <a:t>https://www.mhtf.org/document/designing-capacity-for-high-value-healthcare-the-impact-of-design-on-clinical-care-in-childbirth/</a:t>
            </a: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a:t>
            </a:r>
            <a:r>
              <a:rPr kumimoji="0" lang="en-US" sz="1200" b="0" u="none" strike="noStrike" kern="1200" cap="none" spc="0" normalizeH="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 </a:t>
            </a: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Accessed 20 Nov</a:t>
            </a:r>
            <a:r>
              <a:rPr kumimoji="0" lang="en-US" sz="1200" b="0" u="none" strike="noStrike" kern="1200" cap="none" spc="0" normalizeH="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 </a:t>
            </a:r>
            <a:r>
              <a:rPr kumimoji="0" lang="en-US" sz="1200" b="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Times New Roman" panose="02020603050405020304" pitchFamily="18" charset="0"/>
              </a:rPr>
              <a:t>2023.</a:t>
            </a:r>
          </a:p>
        </p:txBody>
      </p:sp>
      <p:pic>
        <p:nvPicPr>
          <p:cNvPr id="7" name="Picture 6" descr="Table&#10;&#10;Description automatically generated">
            <a:extLst>
              <a:ext uri="{FF2B5EF4-FFF2-40B4-BE49-F238E27FC236}">
                <a16:creationId xmlns:a16="http://schemas.microsoft.com/office/drawing/2014/main" id="{887DA39C-A886-9331-61A7-ACC5C630C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2304" y="1429822"/>
            <a:ext cx="5219696" cy="4370250"/>
          </a:xfrm>
          <a:prstGeom prst="rect">
            <a:avLst/>
          </a:prstGeom>
        </p:spPr>
      </p:pic>
      <p:sp>
        <p:nvSpPr>
          <p:cNvPr id="8" name="Title 2">
            <a:extLst>
              <a:ext uri="{FF2B5EF4-FFF2-40B4-BE49-F238E27FC236}">
                <a16:creationId xmlns:a16="http://schemas.microsoft.com/office/drawing/2014/main" id="{58CF9604-9103-6952-0C61-5911506E54B6}"/>
              </a:ext>
            </a:extLst>
          </p:cNvPr>
          <p:cNvSpPr txBox="1">
            <a:spLocks/>
          </p:cNvSpPr>
          <p:nvPr/>
        </p:nvSpPr>
        <p:spPr>
          <a:xfrm>
            <a:off x="533760" y="490470"/>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Does Healthcare Design Influence Rate of C-sections? </a:t>
            </a:r>
          </a:p>
          <a:p>
            <a:endParaRPr lang="en-US" sz="3600" b="0" dirty="0">
              <a:latin typeface="Arial" panose="020B0604020202020204" pitchFamily="34" charset="0"/>
              <a:cs typeface="Arial" panose="020B0604020202020204" pitchFamily="34" charset="0"/>
            </a:endParaRPr>
          </a:p>
        </p:txBody>
      </p:sp>
      <p:sp>
        <p:nvSpPr>
          <p:cNvPr id="4" name="Rectangle 3"/>
          <p:cNvSpPr/>
          <p:nvPr/>
        </p:nvSpPr>
        <p:spPr>
          <a:xfrm>
            <a:off x="475919" y="1364188"/>
            <a:ext cx="3995282" cy="5262979"/>
          </a:xfrm>
          <a:prstGeom prst="rect">
            <a:avLst/>
          </a:prstGeom>
        </p:spPr>
        <p:txBody>
          <a:bodyPr wrap="square">
            <a:spAutoFit/>
          </a:bodyPr>
          <a:lstStyle/>
          <a:p>
            <a:pPr marL="285750" indent="-285750">
              <a:buFont typeface="Arial" panose="020B0604020202020204" pitchFamily="34" charset="0"/>
              <a:buChar char="•"/>
            </a:pPr>
            <a:r>
              <a:rPr lang="en-US" sz="2400" dirty="0" err="1">
                <a:latin typeface="Arial" panose="020B0604020202020204" pitchFamily="34" charset="0"/>
                <a:cs typeface="Arial" panose="020B0604020202020204" pitchFamily="34" charset="0"/>
              </a:rPr>
              <a:t>MASSDesign</a:t>
            </a:r>
            <a:r>
              <a:rPr lang="en-US" sz="2400" dirty="0">
                <a:latin typeface="Arial" panose="020B0604020202020204" pitchFamily="34" charset="0"/>
                <a:cs typeface="Arial" panose="020B0604020202020204" pitchFamily="34" charset="0"/>
              </a:rPr>
              <a:t> &amp; Ariadne Labs. Mixed-methods, descriptive analysis of the design of 12 childbirth facilities across the US.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Floor plan analysis, site visits, interviews, facility profiles. Identified evidence-supported design elements that may impact processes and outcomes of childbirth. </a:t>
            </a:r>
          </a:p>
          <a:p>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78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187" t="19892" r="26479" b="69499"/>
          <a:stretch/>
        </p:blipFill>
        <p:spPr bwMode="auto">
          <a:xfrm>
            <a:off x="5179200" y="630048"/>
            <a:ext cx="6675824" cy="129952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17289" y="6468767"/>
            <a:ext cx="11366400" cy="276999"/>
          </a:xfrm>
          <a:prstGeom prst="rect">
            <a:avLst/>
          </a:prstGeom>
        </p:spPr>
        <p:txBody>
          <a:bodyPr wrap="square">
            <a:spAutoFit/>
          </a:bodyPr>
          <a:lstStyle/>
          <a:p>
            <a:r>
              <a:rPr lang="en-US" sz="1200" dirty="0" err="1">
                <a:latin typeface="Arial Narrow" panose="020B0606020202030204" pitchFamily="34" charset="0"/>
                <a:ea typeface="Calibri" panose="020F0502020204030204" pitchFamily="34" charset="0"/>
                <a:cs typeface="Times New Roman" panose="02020603050405020304" pitchFamily="18" charset="0"/>
              </a:rPr>
              <a:t>Iyer</a:t>
            </a:r>
            <a:r>
              <a:rPr lang="en-US" sz="1200" dirty="0">
                <a:latin typeface="Arial Narrow" panose="020B0606020202030204" pitchFamily="34" charset="0"/>
                <a:ea typeface="Calibri" panose="020F0502020204030204" pitchFamily="34" charset="0"/>
                <a:cs typeface="Times New Roman" panose="02020603050405020304" pitchFamily="18" charset="0"/>
              </a:rPr>
              <a:t> R, Park D, Kim J, Newman C, Young A, </a:t>
            </a:r>
            <a:r>
              <a:rPr lang="en-US" sz="1200" dirty="0" err="1">
                <a:latin typeface="Arial Narrow" panose="020B0606020202030204" pitchFamily="34" charset="0"/>
                <a:ea typeface="Calibri" panose="020F0502020204030204" pitchFamily="34" charset="0"/>
                <a:cs typeface="Times New Roman" panose="02020603050405020304" pitchFamily="18" charset="0"/>
              </a:rPr>
              <a:t>Sumarsono</a:t>
            </a:r>
            <a:r>
              <a:rPr lang="en-US" sz="1200" dirty="0">
                <a:latin typeface="Arial Narrow" panose="020B0606020202030204" pitchFamily="34" charset="0"/>
                <a:ea typeface="Calibri" panose="020F0502020204030204" pitchFamily="34" charset="0"/>
                <a:cs typeface="Times New Roman" panose="02020603050405020304" pitchFamily="18" charset="0"/>
              </a:rPr>
              <a:t> A. Effect of chair placement on physicians' behavior and patients' satisfaction: randomized deception trial. BMJ. 2023;383:e076309. </a:t>
            </a:r>
            <a:endParaRPr lang="en-CA" sz="12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98" t="21136" r="48004" b="20304"/>
          <a:stretch/>
        </p:blipFill>
        <p:spPr bwMode="auto">
          <a:xfrm>
            <a:off x="12370805" y="46416"/>
            <a:ext cx="2594389" cy="389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1064" t="44490" r="43532" b="36267"/>
          <a:stretch/>
        </p:blipFill>
        <p:spPr bwMode="auto">
          <a:xfrm>
            <a:off x="1311710" y="1057357"/>
            <a:ext cx="3044289" cy="253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a:extLst>
              <a:ext uri="{FF2B5EF4-FFF2-40B4-BE49-F238E27FC236}">
                <a16:creationId xmlns:a16="http://schemas.microsoft.com/office/drawing/2014/main" id="{58CF9604-9103-6952-0C61-5911506E54B6}"/>
              </a:ext>
            </a:extLst>
          </p:cNvPr>
          <p:cNvSpPr txBox="1">
            <a:spLocks/>
          </p:cNvSpPr>
          <p:nvPr/>
        </p:nvSpPr>
        <p:spPr>
          <a:xfrm>
            <a:off x="917289" y="417277"/>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Choice Architecture</a:t>
            </a:r>
          </a:p>
        </p:txBody>
      </p:sp>
      <p:sp>
        <p:nvSpPr>
          <p:cNvPr id="5" name="Rectangle 4"/>
          <p:cNvSpPr/>
          <p:nvPr/>
        </p:nvSpPr>
        <p:spPr>
          <a:xfrm>
            <a:off x="5179200" y="2226670"/>
            <a:ext cx="6096000" cy="3785652"/>
          </a:xfrm>
          <a:prstGeom prst="rect">
            <a:avLst/>
          </a:prstGeom>
        </p:spPr>
        <p:txBody>
          <a:bodyPr>
            <a:spAutoFit/>
          </a:bodyPr>
          <a:lstStyle/>
          <a:p>
            <a:r>
              <a:rPr lang="en-US" sz="2400" dirty="0">
                <a:latin typeface="Arial" panose="020B0604020202020204" pitchFamily="34" charset="0"/>
                <a:cs typeface="Arial" panose="020B0604020202020204" pitchFamily="34" charset="0"/>
              </a:rPr>
              <a:t>38 of 60 physicians in chair placement group sat during the encounter vs. 5 of the 65 in the control group (OR 20.7, 95% confidence </a:t>
            </a:r>
            <a:r>
              <a:rPr lang="en-CA" sz="2400" dirty="0">
                <a:latin typeface="Arial" panose="020B0604020202020204" pitchFamily="34" charset="0"/>
                <a:cs typeface="Arial" panose="020B0604020202020204" pitchFamily="34" charset="0"/>
              </a:rPr>
              <a:t>interval 7.2 to 59.4; P&lt;0.001).</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Chair placement increases a physician’s likelihood of sitting during a bedside consultation; resulted in higher patient scores for both satisfaction and </a:t>
            </a:r>
            <a:r>
              <a:rPr lang="en-CA" sz="2400" b="1" i="1" dirty="0">
                <a:latin typeface="Arial" panose="020B0604020202020204" pitchFamily="34" charset="0"/>
                <a:cs typeface="Arial" panose="020B0604020202020204" pitchFamily="34" charset="0"/>
              </a:rPr>
              <a:t>communication.</a:t>
            </a:r>
          </a:p>
        </p:txBody>
      </p:sp>
      <p:pic>
        <p:nvPicPr>
          <p:cNvPr id="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177" t="44490" r="59419" b="36267"/>
          <a:stretch/>
        </p:blipFill>
        <p:spPr bwMode="auto">
          <a:xfrm>
            <a:off x="1311709" y="3753750"/>
            <a:ext cx="3044290" cy="253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785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a:xfrm>
            <a:off x="589678" y="361406"/>
            <a:ext cx="11521440" cy="640080"/>
          </a:xfrm>
        </p:spPr>
        <p:txBody>
          <a:bodyPr/>
          <a:lstStyle/>
          <a:p>
            <a:r>
              <a:rPr lang="en-US" sz="3600" b="0" dirty="0">
                <a:solidFill>
                  <a:schemeClr val="tx1"/>
                </a:solidFill>
                <a:latin typeface="Arial" panose="020B0604020202020204" pitchFamily="34" charset="0"/>
                <a:cs typeface="Arial" panose="020B0604020202020204" pitchFamily="34" charset="0"/>
              </a:rPr>
              <a:t>Cascade to Dependency</a:t>
            </a:r>
          </a:p>
        </p:txBody>
      </p:sp>
      <p:sp>
        <p:nvSpPr>
          <p:cNvPr id="6" name="TextBox 5">
            <a:extLst>
              <a:ext uri="{FF2B5EF4-FFF2-40B4-BE49-F238E27FC236}">
                <a16:creationId xmlns:a16="http://schemas.microsoft.com/office/drawing/2014/main" id="{23001F6E-ECF0-8FC6-478B-07B1FCDC1616}"/>
              </a:ext>
            </a:extLst>
          </p:cNvPr>
          <p:cNvSpPr txBox="1"/>
          <p:nvPr/>
        </p:nvSpPr>
        <p:spPr>
          <a:xfrm>
            <a:off x="362672" y="6531950"/>
            <a:ext cx="11214678" cy="259538"/>
          </a:xfrm>
          <a:prstGeom prst="rect">
            <a:avLst/>
          </a:prstGeom>
          <a:noFill/>
        </p:spPr>
        <p:txBody>
          <a:bodyPr wrap="square" lIns="0" anchor="b" anchorCtr="0">
            <a:noAutofit/>
          </a:bodyPr>
          <a:lstStyle/>
          <a:p>
            <a:r>
              <a:rPr lang="en-US" sz="900" i="1" dirty="0">
                <a:latin typeface="Arial" panose="020B0604020202020204" pitchFamily="34" charset="0"/>
                <a:ea typeface="Calibri" panose="020F0502020204030204" pitchFamily="34" charset="0"/>
                <a:cs typeface="Arial" panose="020B0604020202020204" pitchFamily="34" charset="0"/>
              </a:rPr>
              <a:t>Creditor M. Hazards of Hospitalization of the Elderly. Annals of Internal Medicine, 1993;118(3):219-223. </a:t>
            </a:r>
          </a:p>
        </p:txBody>
      </p:sp>
      <p:grpSp>
        <p:nvGrpSpPr>
          <p:cNvPr id="105" name="Group 104">
            <a:extLst>
              <a:ext uri="{FF2B5EF4-FFF2-40B4-BE49-F238E27FC236}">
                <a16:creationId xmlns:a16="http://schemas.microsoft.com/office/drawing/2014/main" id="{FC6536AD-0CB4-0E58-0B09-2D544E6A25A9}"/>
              </a:ext>
            </a:extLst>
          </p:cNvPr>
          <p:cNvGrpSpPr/>
          <p:nvPr/>
        </p:nvGrpSpPr>
        <p:grpSpPr>
          <a:xfrm>
            <a:off x="3447222" y="1208956"/>
            <a:ext cx="5762628" cy="533414"/>
            <a:chOff x="3047278" y="493599"/>
            <a:chExt cx="7733761" cy="715871"/>
          </a:xfrm>
        </p:grpSpPr>
        <p:sp>
          <p:nvSpPr>
            <p:cNvPr id="106" name="Freeform 38">
              <a:extLst>
                <a:ext uri="{FF2B5EF4-FFF2-40B4-BE49-F238E27FC236}">
                  <a16:creationId xmlns:a16="http://schemas.microsoft.com/office/drawing/2014/main" id="{8B41BDC1-D4EA-14EB-D471-64CB7894682E}"/>
                </a:ext>
              </a:extLst>
            </p:cNvPr>
            <p:cNvSpPr/>
            <p:nvPr/>
          </p:nvSpPr>
          <p:spPr>
            <a:xfrm>
              <a:off x="3047278" y="493599"/>
              <a:ext cx="927113" cy="575044"/>
            </a:xfrm>
            <a:custGeom>
              <a:avLst/>
              <a:gdLst>
                <a:gd name="connsiteX0" fmla="*/ 0 w 752475"/>
                <a:gd name="connsiteY0" fmla="*/ 0 h 466725"/>
                <a:gd name="connsiteX1" fmla="*/ 752475 w 752475"/>
                <a:gd name="connsiteY1" fmla="*/ 38100 h 466725"/>
                <a:gd name="connsiteX2" fmla="*/ 752475 w 752475"/>
                <a:gd name="connsiteY2" fmla="*/ 466725 h 466725"/>
                <a:gd name="connsiteX3" fmla="*/ 9525 w 752475"/>
                <a:gd name="connsiteY3" fmla="*/ 466725 h 466725"/>
                <a:gd name="connsiteX4" fmla="*/ 0 w 752475"/>
                <a:gd name="connsiteY4" fmla="*/ 0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466725">
                  <a:moveTo>
                    <a:pt x="0" y="0"/>
                  </a:moveTo>
                  <a:lnTo>
                    <a:pt x="752475" y="38100"/>
                  </a:lnTo>
                  <a:lnTo>
                    <a:pt x="752475" y="466725"/>
                  </a:lnTo>
                  <a:lnTo>
                    <a:pt x="9525" y="466725"/>
                  </a:lnTo>
                  <a:lnTo>
                    <a:pt x="0" y="0"/>
                  </a:lnTo>
                  <a:close/>
                </a:path>
              </a:pathLst>
            </a:custGeom>
            <a:solidFill>
              <a:srgbClr val="9EEBFA">
                <a:alpha val="74902"/>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07" name="Freeform 39">
              <a:extLst>
                <a:ext uri="{FF2B5EF4-FFF2-40B4-BE49-F238E27FC236}">
                  <a16:creationId xmlns:a16="http://schemas.microsoft.com/office/drawing/2014/main" id="{51CE4C80-3AF1-0CCE-2385-C41C035B5F21}"/>
                </a:ext>
              </a:extLst>
            </p:cNvPr>
            <p:cNvSpPr/>
            <p:nvPr/>
          </p:nvSpPr>
          <p:spPr>
            <a:xfrm>
              <a:off x="5957707" y="751782"/>
              <a:ext cx="927113" cy="422482"/>
            </a:xfrm>
            <a:custGeom>
              <a:avLst/>
              <a:gdLst>
                <a:gd name="connsiteX0" fmla="*/ 0 w 752475"/>
                <a:gd name="connsiteY0" fmla="*/ 0 h 342900"/>
                <a:gd name="connsiteX1" fmla="*/ 733425 w 752475"/>
                <a:gd name="connsiteY1" fmla="*/ 19050 h 342900"/>
                <a:gd name="connsiteX2" fmla="*/ 752475 w 752475"/>
                <a:gd name="connsiteY2" fmla="*/ 342900 h 342900"/>
                <a:gd name="connsiteX3" fmla="*/ 19050 w 752475"/>
                <a:gd name="connsiteY3" fmla="*/ 342900 h 342900"/>
                <a:gd name="connsiteX4" fmla="*/ 0 w 752475"/>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342900">
                  <a:moveTo>
                    <a:pt x="0" y="0"/>
                  </a:moveTo>
                  <a:lnTo>
                    <a:pt x="733425" y="19050"/>
                  </a:lnTo>
                  <a:lnTo>
                    <a:pt x="752475" y="342900"/>
                  </a:lnTo>
                  <a:lnTo>
                    <a:pt x="19050" y="342900"/>
                  </a:lnTo>
                  <a:lnTo>
                    <a:pt x="0"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08" name="Freeform 40">
              <a:extLst>
                <a:ext uri="{FF2B5EF4-FFF2-40B4-BE49-F238E27FC236}">
                  <a16:creationId xmlns:a16="http://schemas.microsoft.com/office/drawing/2014/main" id="{E9035360-7A9F-F0F0-0DEA-2ED46AC4AA6A}"/>
                </a:ext>
              </a:extLst>
            </p:cNvPr>
            <p:cNvSpPr/>
            <p:nvPr/>
          </p:nvSpPr>
          <p:spPr>
            <a:xfrm>
              <a:off x="4983652" y="763518"/>
              <a:ext cx="891906" cy="422482"/>
            </a:xfrm>
            <a:custGeom>
              <a:avLst/>
              <a:gdLst>
                <a:gd name="connsiteX0" fmla="*/ 0 w 723900"/>
                <a:gd name="connsiteY0" fmla="*/ 0 h 342900"/>
                <a:gd name="connsiteX1" fmla="*/ 714375 w 723900"/>
                <a:gd name="connsiteY1" fmla="*/ 0 h 342900"/>
                <a:gd name="connsiteX2" fmla="*/ 723900 w 723900"/>
                <a:gd name="connsiteY2" fmla="*/ 342900 h 342900"/>
                <a:gd name="connsiteX3" fmla="*/ 9525 w 723900"/>
                <a:gd name="connsiteY3" fmla="*/ 342900 h 342900"/>
                <a:gd name="connsiteX4" fmla="*/ 0 w 7239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342900">
                  <a:moveTo>
                    <a:pt x="0" y="0"/>
                  </a:moveTo>
                  <a:lnTo>
                    <a:pt x="714375" y="0"/>
                  </a:lnTo>
                  <a:lnTo>
                    <a:pt x="723900" y="342900"/>
                  </a:lnTo>
                  <a:lnTo>
                    <a:pt x="9525" y="342900"/>
                  </a:lnTo>
                  <a:lnTo>
                    <a:pt x="0"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09" name="Freeform 41">
              <a:extLst>
                <a:ext uri="{FF2B5EF4-FFF2-40B4-BE49-F238E27FC236}">
                  <a16:creationId xmlns:a16="http://schemas.microsoft.com/office/drawing/2014/main" id="{8CC133D5-00FE-6EDF-407C-DBCCC095CCEC}"/>
                </a:ext>
              </a:extLst>
            </p:cNvPr>
            <p:cNvSpPr/>
            <p:nvPr/>
          </p:nvSpPr>
          <p:spPr>
            <a:xfrm>
              <a:off x="9877398" y="763518"/>
              <a:ext cx="903641" cy="434217"/>
            </a:xfrm>
            <a:custGeom>
              <a:avLst/>
              <a:gdLst>
                <a:gd name="connsiteX0" fmla="*/ 0 w 733425"/>
                <a:gd name="connsiteY0" fmla="*/ 0 h 352425"/>
                <a:gd name="connsiteX1" fmla="*/ 723900 w 733425"/>
                <a:gd name="connsiteY1" fmla="*/ 0 h 352425"/>
                <a:gd name="connsiteX2" fmla="*/ 733425 w 733425"/>
                <a:gd name="connsiteY2" fmla="*/ 304800 h 352425"/>
                <a:gd name="connsiteX3" fmla="*/ 733425 w 733425"/>
                <a:gd name="connsiteY3" fmla="*/ 352425 h 352425"/>
                <a:gd name="connsiteX4" fmla="*/ 9525 w 733425"/>
                <a:gd name="connsiteY4" fmla="*/ 323850 h 352425"/>
                <a:gd name="connsiteX5" fmla="*/ 0 w 733425"/>
                <a:gd name="connsiteY5"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352425">
                  <a:moveTo>
                    <a:pt x="0" y="0"/>
                  </a:moveTo>
                  <a:lnTo>
                    <a:pt x="723900" y="0"/>
                  </a:lnTo>
                  <a:lnTo>
                    <a:pt x="733425" y="304800"/>
                  </a:lnTo>
                  <a:lnTo>
                    <a:pt x="733425" y="352425"/>
                  </a:lnTo>
                  <a:lnTo>
                    <a:pt x="9525" y="323850"/>
                  </a:lnTo>
                  <a:lnTo>
                    <a:pt x="0"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0" name="Freeform 42">
              <a:extLst>
                <a:ext uri="{FF2B5EF4-FFF2-40B4-BE49-F238E27FC236}">
                  <a16:creationId xmlns:a16="http://schemas.microsoft.com/office/drawing/2014/main" id="{A402F950-6DAC-CB9D-8A4A-944C5D0404CC}"/>
                </a:ext>
              </a:extLst>
            </p:cNvPr>
            <p:cNvSpPr/>
            <p:nvPr/>
          </p:nvSpPr>
          <p:spPr>
            <a:xfrm>
              <a:off x="6943498" y="751782"/>
              <a:ext cx="915377" cy="457688"/>
            </a:xfrm>
            <a:custGeom>
              <a:avLst/>
              <a:gdLst>
                <a:gd name="connsiteX0" fmla="*/ 0 w 742950"/>
                <a:gd name="connsiteY0" fmla="*/ 0 h 371475"/>
                <a:gd name="connsiteX1" fmla="*/ 742950 w 742950"/>
                <a:gd name="connsiteY1" fmla="*/ 9525 h 371475"/>
                <a:gd name="connsiteX2" fmla="*/ 733425 w 742950"/>
                <a:gd name="connsiteY2" fmla="*/ 371475 h 371475"/>
                <a:gd name="connsiteX3" fmla="*/ 0 w 742950"/>
                <a:gd name="connsiteY3" fmla="*/ 342900 h 371475"/>
                <a:gd name="connsiteX4" fmla="*/ 0 w 742950"/>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371475">
                  <a:moveTo>
                    <a:pt x="0" y="0"/>
                  </a:moveTo>
                  <a:lnTo>
                    <a:pt x="742950" y="9525"/>
                  </a:lnTo>
                  <a:lnTo>
                    <a:pt x="733425" y="371475"/>
                  </a:lnTo>
                  <a:lnTo>
                    <a:pt x="0" y="342900"/>
                  </a:lnTo>
                  <a:lnTo>
                    <a:pt x="0"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1" name="Freeform 43">
              <a:extLst>
                <a:ext uri="{FF2B5EF4-FFF2-40B4-BE49-F238E27FC236}">
                  <a16:creationId xmlns:a16="http://schemas.microsoft.com/office/drawing/2014/main" id="{47AD13AB-C91A-F076-855F-3A2B30BCC8BC}"/>
                </a:ext>
              </a:extLst>
            </p:cNvPr>
            <p:cNvSpPr/>
            <p:nvPr/>
          </p:nvSpPr>
          <p:spPr>
            <a:xfrm>
              <a:off x="8891608" y="751782"/>
              <a:ext cx="915377" cy="457688"/>
            </a:xfrm>
            <a:custGeom>
              <a:avLst/>
              <a:gdLst>
                <a:gd name="connsiteX0" fmla="*/ 0 w 742950"/>
                <a:gd name="connsiteY0" fmla="*/ 19050 h 371475"/>
                <a:gd name="connsiteX1" fmla="*/ 742950 w 742950"/>
                <a:gd name="connsiteY1" fmla="*/ 0 h 371475"/>
                <a:gd name="connsiteX2" fmla="*/ 733425 w 742950"/>
                <a:gd name="connsiteY2" fmla="*/ 371475 h 371475"/>
                <a:gd name="connsiteX3" fmla="*/ 9525 w 742950"/>
                <a:gd name="connsiteY3" fmla="*/ 361950 h 371475"/>
                <a:gd name="connsiteX4" fmla="*/ 0 w 742950"/>
                <a:gd name="connsiteY4" fmla="*/ 1905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371475">
                  <a:moveTo>
                    <a:pt x="0" y="19050"/>
                  </a:moveTo>
                  <a:lnTo>
                    <a:pt x="742950" y="0"/>
                  </a:lnTo>
                  <a:lnTo>
                    <a:pt x="733425" y="371475"/>
                  </a:lnTo>
                  <a:lnTo>
                    <a:pt x="9525" y="361950"/>
                  </a:lnTo>
                  <a:lnTo>
                    <a:pt x="0" y="1905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2" name="Freeform 44">
              <a:extLst>
                <a:ext uri="{FF2B5EF4-FFF2-40B4-BE49-F238E27FC236}">
                  <a16:creationId xmlns:a16="http://schemas.microsoft.com/office/drawing/2014/main" id="{28865CA3-D95B-BD43-B097-9D57629DB587}"/>
                </a:ext>
              </a:extLst>
            </p:cNvPr>
            <p:cNvSpPr/>
            <p:nvPr/>
          </p:nvSpPr>
          <p:spPr>
            <a:xfrm>
              <a:off x="4009597" y="763518"/>
              <a:ext cx="927113" cy="422482"/>
            </a:xfrm>
            <a:custGeom>
              <a:avLst/>
              <a:gdLst>
                <a:gd name="connsiteX0" fmla="*/ 9525 w 752475"/>
                <a:gd name="connsiteY0" fmla="*/ 0 h 342900"/>
                <a:gd name="connsiteX1" fmla="*/ 733425 w 752475"/>
                <a:gd name="connsiteY1" fmla="*/ 9525 h 342900"/>
                <a:gd name="connsiteX2" fmla="*/ 752475 w 752475"/>
                <a:gd name="connsiteY2" fmla="*/ 342900 h 342900"/>
                <a:gd name="connsiteX3" fmla="*/ 0 w 752475"/>
                <a:gd name="connsiteY3" fmla="*/ 342900 h 342900"/>
                <a:gd name="connsiteX4" fmla="*/ 9525 w 752475"/>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342900">
                  <a:moveTo>
                    <a:pt x="9525" y="0"/>
                  </a:moveTo>
                  <a:lnTo>
                    <a:pt x="733425" y="9525"/>
                  </a:lnTo>
                  <a:lnTo>
                    <a:pt x="752475" y="342900"/>
                  </a:lnTo>
                  <a:lnTo>
                    <a:pt x="0" y="342900"/>
                  </a:lnTo>
                  <a:lnTo>
                    <a:pt x="9525"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3" name="Freeform 45">
              <a:extLst>
                <a:ext uri="{FF2B5EF4-FFF2-40B4-BE49-F238E27FC236}">
                  <a16:creationId xmlns:a16="http://schemas.microsoft.com/office/drawing/2014/main" id="{326EE0F4-5A77-AE67-ABB9-17D00A9174DE}"/>
                </a:ext>
              </a:extLst>
            </p:cNvPr>
            <p:cNvSpPr/>
            <p:nvPr/>
          </p:nvSpPr>
          <p:spPr>
            <a:xfrm>
              <a:off x="7929288" y="763518"/>
              <a:ext cx="880170" cy="422482"/>
            </a:xfrm>
            <a:custGeom>
              <a:avLst/>
              <a:gdLst>
                <a:gd name="connsiteX0" fmla="*/ 0 w 714375"/>
                <a:gd name="connsiteY0" fmla="*/ 0 h 342900"/>
                <a:gd name="connsiteX1" fmla="*/ 714375 w 714375"/>
                <a:gd name="connsiteY1" fmla="*/ 19050 h 342900"/>
                <a:gd name="connsiteX2" fmla="*/ 704850 w 714375"/>
                <a:gd name="connsiteY2" fmla="*/ 342900 h 342900"/>
                <a:gd name="connsiteX3" fmla="*/ 0 w 714375"/>
                <a:gd name="connsiteY3" fmla="*/ 342900 h 342900"/>
                <a:gd name="connsiteX4" fmla="*/ 0 w 714375"/>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342900">
                  <a:moveTo>
                    <a:pt x="0" y="0"/>
                  </a:moveTo>
                  <a:lnTo>
                    <a:pt x="714375" y="19050"/>
                  </a:lnTo>
                  <a:lnTo>
                    <a:pt x="704850" y="342900"/>
                  </a:lnTo>
                  <a:lnTo>
                    <a:pt x="0" y="342900"/>
                  </a:lnTo>
                  <a:lnTo>
                    <a:pt x="0" y="0"/>
                  </a:lnTo>
                  <a:close/>
                </a:path>
              </a:pathLst>
            </a:custGeom>
            <a:solidFill>
              <a:srgbClr val="9EEBFA">
                <a:alpha val="75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grpSp>
        <p:nvGrpSpPr>
          <p:cNvPr id="114" name="Group 113">
            <a:extLst>
              <a:ext uri="{FF2B5EF4-FFF2-40B4-BE49-F238E27FC236}">
                <a16:creationId xmlns:a16="http://schemas.microsoft.com/office/drawing/2014/main" id="{E48FF3DB-EC2A-C317-CC5A-8B3D493C0162}"/>
              </a:ext>
            </a:extLst>
          </p:cNvPr>
          <p:cNvGrpSpPr/>
          <p:nvPr/>
        </p:nvGrpSpPr>
        <p:grpSpPr>
          <a:xfrm>
            <a:off x="3455966" y="2267041"/>
            <a:ext cx="5762628" cy="638348"/>
            <a:chOff x="3059013" y="1913607"/>
            <a:chExt cx="7733762" cy="856698"/>
          </a:xfrm>
        </p:grpSpPr>
        <p:sp>
          <p:nvSpPr>
            <p:cNvPr id="115" name="Freeform 18">
              <a:extLst>
                <a:ext uri="{FF2B5EF4-FFF2-40B4-BE49-F238E27FC236}">
                  <a16:creationId xmlns:a16="http://schemas.microsoft.com/office/drawing/2014/main" id="{930C97DA-B225-49F9-798C-AB7E81D6A51A}"/>
                </a:ext>
              </a:extLst>
            </p:cNvPr>
            <p:cNvSpPr/>
            <p:nvPr/>
          </p:nvSpPr>
          <p:spPr>
            <a:xfrm>
              <a:off x="6943498" y="2007491"/>
              <a:ext cx="903641" cy="727607"/>
            </a:xfrm>
            <a:custGeom>
              <a:avLst/>
              <a:gdLst>
                <a:gd name="connsiteX0" fmla="*/ 0 w 733425"/>
                <a:gd name="connsiteY0" fmla="*/ 19050 h 590550"/>
                <a:gd name="connsiteX1" fmla="*/ 28575 w 733425"/>
                <a:gd name="connsiteY1" fmla="*/ 590550 h 590550"/>
                <a:gd name="connsiteX2" fmla="*/ 733425 w 733425"/>
                <a:gd name="connsiteY2" fmla="*/ 590550 h 590550"/>
                <a:gd name="connsiteX3" fmla="*/ 733425 w 733425"/>
                <a:gd name="connsiteY3" fmla="*/ 0 h 590550"/>
                <a:gd name="connsiteX4" fmla="*/ 0 w 733425"/>
                <a:gd name="connsiteY4" fmla="*/ 190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590550">
                  <a:moveTo>
                    <a:pt x="0" y="19050"/>
                  </a:moveTo>
                  <a:lnTo>
                    <a:pt x="28575" y="590550"/>
                  </a:lnTo>
                  <a:lnTo>
                    <a:pt x="733425" y="590550"/>
                  </a:lnTo>
                  <a:lnTo>
                    <a:pt x="733425" y="0"/>
                  </a:lnTo>
                  <a:lnTo>
                    <a:pt x="0" y="1905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6" name="Freeform 19">
              <a:extLst>
                <a:ext uri="{FF2B5EF4-FFF2-40B4-BE49-F238E27FC236}">
                  <a16:creationId xmlns:a16="http://schemas.microsoft.com/office/drawing/2014/main" id="{D5AA3AC6-193D-E467-C7C4-6AC974EB0E06}"/>
                </a:ext>
              </a:extLst>
            </p:cNvPr>
            <p:cNvSpPr/>
            <p:nvPr/>
          </p:nvSpPr>
          <p:spPr>
            <a:xfrm>
              <a:off x="7917553" y="1984020"/>
              <a:ext cx="868435" cy="739343"/>
            </a:xfrm>
            <a:custGeom>
              <a:avLst/>
              <a:gdLst>
                <a:gd name="connsiteX0" fmla="*/ 0 w 704850"/>
                <a:gd name="connsiteY0" fmla="*/ 0 h 600075"/>
                <a:gd name="connsiteX1" fmla="*/ 704850 w 704850"/>
                <a:gd name="connsiteY1" fmla="*/ 0 h 600075"/>
                <a:gd name="connsiteX2" fmla="*/ 685800 w 704850"/>
                <a:gd name="connsiteY2" fmla="*/ 600075 h 600075"/>
                <a:gd name="connsiteX3" fmla="*/ 28575 w 704850"/>
                <a:gd name="connsiteY3" fmla="*/ 581025 h 600075"/>
                <a:gd name="connsiteX4" fmla="*/ 0 w 704850"/>
                <a:gd name="connsiteY4" fmla="*/ 0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600075">
                  <a:moveTo>
                    <a:pt x="0" y="0"/>
                  </a:moveTo>
                  <a:lnTo>
                    <a:pt x="704850" y="0"/>
                  </a:lnTo>
                  <a:lnTo>
                    <a:pt x="685800" y="600075"/>
                  </a:lnTo>
                  <a:lnTo>
                    <a:pt x="28575" y="581025"/>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7" name="Freeform 20">
              <a:extLst>
                <a:ext uri="{FF2B5EF4-FFF2-40B4-BE49-F238E27FC236}">
                  <a16:creationId xmlns:a16="http://schemas.microsoft.com/office/drawing/2014/main" id="{F0B17606-6F11-1CC0-E85B-6296142DF479}"/>
                </a:ext>
              </a:extLst>
            </p:cNvPr>
            <p:cNvSpPr/>
            <p:nvPr/>
          </p:nvSpPr>
          <p:spPr>
            <a:xfrm>
              <a:off x="9877398" y="1913607"/>
              <a:ext cx="915377" cy="844963"/>
            </a:xfrm>
            <a:custGeom>
              <a:avLst/>
              <a:gdLst>
                <a:gd name="connsiteX0" fmla="*/ 0 w 742950"/>
                <a:gd name="connsiteY0" fmla="*/ 0 h 685800"/>
                <a:gd name="connsiteX1" fmla="*/ 742950 w 742950"/>
                <a:gd name="connsiteY1" fmla="*/ 57150 h 685800"/>
                <a:gd name="connsiteX2" fmla="*/ 733425 w 742950"/>
                <a:gd name="connsiteY2" fmla="*/ 666750 h 685800"/>
                <a:gd name="connsiteX3" fmla="*/ 0 w 742950"/>
                <a:gd name="connsiteY3" fmla="*/ 685800 h 685800"/>
                <a:gd name="connsiteX4" fmla="*/ 0 w 74295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85800">
                  <a:moveTo>
                    <a:pt x="0" y="0"/>
                  </a:moveTo>
                  <a:lnTo>
                    <a:pt x="742950" y="57150"/>
                  </a:lnTo>
                  <a:lnTo>
                    <a:pt x="733425" y="666750"/>
                  </a:lnTo>
                  <a:lnTo>
                    <a:pt x="0" y="68580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8" name="Freeform 21">
              <a:extLst>
                <a:ext uri="{FF2B5EF4-FFF2-40B4-BE49-F238E27FC236}">
                  <a16:creationId xmlns:a16="http://schemas.microsoft.com/office/drawing/2014/main" id="{D3CFFF0A-46CD-226D-B531-48A6AF119ABA}"/>
                </a:ext>
              </a:extLst>
            </p:cNvPr>
            <p:cNvSpPr/>
            <p:nvPr/>
          </p:nvSpPr>
          <p:spPr>
            <a:xfrm>
              <a:off x="8868136" y="1948813"/>
              <a:ext cx="938848" cy="774550"/>
            </a:xfrm>
            <a:custGeom>
              <a:avLst/>
              <a:gdLst>
                <a:gd name="connsiteX0" fmla="*/ 0 w 762000"/>
                <a:gd name="connsiteY0" fmla="*/ 0 h 628650"/>
                <a:gd name="connsiteX1" fmla="*/ 752475 w 762000"/>
                <a:gd name="connsiteY1" fmla="*/ 9525 h 628650"/>
                <a:gd name="connsiteX2" fmla="*/ 762000 w 762000"/>
                <a:gd name="connsiteY2" fmla="*/ 609600 h 628650"/>
                <a:gd name="connsiteX3" fmla="*/ 28575 w 762000"/>
                <a:gd name="connsiteY3" fmla="*/ 628650 h 628650"/>
                <a:gd name="connsiteX4" fmla="*/ 0 w 76200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628650">
                  <a:moveTo>
                    <a:pt x="0" y="0"/>
                  </a:moveTo>
                  <a:lnTo>
                    <a:pt x="752475" y="9525"/>
                  </a:lnTo>
                  <a:lnTo>
                    <a:pt x="762000" y="609600"/>
                  </a:lnTo>
                  <a:lnTo>
                    <a:pt x="28575" y="62865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19" name="Freeform 22">
              <a:extLst>
                <a:ext uri="{FF2B5EF4-FFF2-40B4-BE49-F238E27FC236}">
                  <a16:creationId xmlns:a16="http://schemas.microsoft.com/office/drawing/2014/main" id="{3F20C254-7FEB-005E-5469-06D474485DCD}"/>
                </a:ext>
              </a:extLst>
            </p:cNvPr>
            <p:cNvSpPr/>
            <p:nvPr/>
          </p:nvSpPr>
          <p:spPr>
            <a:xfrm>
              <a:off x="5992914" y="2042698"/>
              <a:ext cx="880170" cy="727607"/>
            </a:xfrm>
            <a:custGeom>
              <a:avLst/>
              <a:gdLst>
                <a:gd name="connsiteX0" fmla="*/ 0 w 714375"/>
                <a:gd name="connsiteY0" fmla="*/ 0 h 590550"/>
                <a:gd name="connsiteX1" fmla="*/ 714375 w 714375"/>
                <a:gd name="connsiteY1" fmla="*/ 0 h 590550"/>
                <a:gd name="connsiteX2" fmla="*/ 704850 w 714375"/>
                <a:gd name="connsiteY2" fmla="*/ 590550 h 590550"/>
                <a:gd name="connsiteX3" fmla="*/ 0 w 714375"/>
                <a:gd name="connsiteY3" fmla="*/ 590550 h 590550"/>
                <a:gd name="connsiteX4" fmla="*/ 0 w 714375"/>
                <a:gd name="connsiteY4" fmla="*/ 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590550">
                  <a:moveTo>
                    <a:pt x="0" y="0"/>
                  </a:moveTo>
                  <a:lnTo>
                    <a:pt x="714375" y="0"/>
                  </a:lnTo>
                  <a:lnTo>
                    <a:pt x="704850" y="590550"/>
                  </a:lnTo>
                  <a:lnTo>
                    <a:pt x="0" y="59055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0" name="Freeform 29">
              <a:extLst>
                <a:ext uri="{FF2B5EF4-FFF2-40B4-BE49-F238E27FC236}">
                  <a16:creationId xmlns:a16="http://schemas.microsoft.com/office/drawing/2014/main" id="{2D28C112-CA8A-CB68-F9F0-4E815485C20D}"/>
                </a:ext>
              </a:extLst>
            </p:cNvPr>
            <p:cNvSpPr/>
            <p:nvPr/>
          </p:nvSpPr>
          <p:spPr>
            <a:xfrm>
              <a:off x="3059013" y="1972285"/>
              <a:ext cx="915377" cy="774550"/>
            </a:xfrm>
            <a:custGeom>
              <a:avLst/>
              <a:gdLst>
                <a:gd name="connsiteX0" fmla="*/ 0 w 742950"/>
                <a:gd name="connsiteY0" fmla="*/ 0 h 628650"/>
                <a:gd name="connsiteX1" fmla="*/ 9525 w 742950"/>
                <a:gd name="connsiteY1" fmla="*/ 600075 h 628650"/>
                <a:gd name="connsiteX2" fmla="*/ 714375 w 742950"/>
                <a:gd name="connsiteY2" fmla="*/ 628650 h 628650"/>
                <a:gd name="connsiteX3" fmla="*/ 742950 w 742950"/>
                <a:gd name="connsiteY3" fmla="*/ 19050 h 628650"/>
                <a:gd name="connsiteX4" fmla="*/ 0 w 7429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28650">
                  <a:moveTo>
                    <a:pt x="0" y="0"/>
                  </a:moveTo>
                  <a:lnTo>
                    <a:pt x="9525" y="600075"/>
                  </a:lnTo>
                  <a:lnTo>
                    <a:pt x="714375" y="628650"/>
                  </a:lnTo>
                  <a:lnTo>
                    <a:pt x="742950" y="1905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1" name="Freeform 30">
              <a:extLst>
                <a:ext uri="{FF2B5EF4-FFF2-40B4-BE49-F238E27FC236}">
                  <a16:creationId xmlns:a16="http://schemas.microsoft.com/office/drawing/2014/main" id="{073BFAE5-1F88-35D9-021B-16B394466B7A}"/>
                </a:ext>
              </a:extLst>
            </p:cNvPr>
            <p:cNvSpPr/>
            <p:nvPr/>
          </p:nvSpPr>
          <p:spPr>
            <a:xfrm>
              <a:off x="4056539" y="1972285"/>
              <a:ext cx="880170" cy="751079"/>
            </a:xfrm>
            <a:custGeom>
              <a:avLst/>
              <a:gdLst>
                <a:gd name="connsiteX0" fmla="*/ 0 w 714375"/>
                <a:gd name="connsiteY0" fmla="*/ 0 h 609600"/>
                <a:gd name="connsiteX1" fmla="*/ 0 w 714375"/>
                <a:gd name="connsiteY1" fmla="*/ 609600 h 609600"/>
                <a:gd name="connsiteX2" fmla="*/ 714375 w 714375"/>
                <a:gd name="connsiteY2" fmla="*/ 609600 h 609600"/>
                <a:gd name="connsiteX3" fmla="*/ 714375 w 714375"/>
                <a:gd name="connsiteY3" fmla="*/ 19050 h 609600"/>
                <a:gd name="connsiteX4" fmla="*/ 0 w 714375"/>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609600">
                  <a:moveTo>
                    <a:pt x="0" y="0"/>
                  </a:moveTo>
                  <a:lnTo>
                    <a:pt x="0" y="609600"/>
                  </a:lnTo>
                  <a:lnTo>
                    <a:pt x="714375" y="609600"/>
                  </a:lnTo>
                  <a:lnTo>
                    <a:pt x="714375" y="1905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2" name="Freeform 31">
              <a:extLst>
                <a:ext uri="{FF2B5EF4-FFF2-40B4-BE49-F238E27FC236}">
                  <a16:creationId xmlns:a16="http://schemas.microsoft.com/office/drawing/2014/main" id="{8D2506D6-9809-EECA-7490-3267776AB6B2}"/>
                </a:ext>
              </a:extLst>
            </p:cNvPr>
            <p:cNvSpPr/>
            <p:nvPr/>
          </p:nvSpPr>
          <p:spPr>
            <a:xfrm>
              <a:off x="4995388" y="1995756"/>
              <a:ext cx="915377" cy="751079"/>
            </a:xfrm>
            <a:custGeom>
              <a:avLst/>
              <a:gdLst>
                <a:gd name="connsiteX0" fmla="*/ 0 w 742950"/>
                <a:gd name="connsiteY0" fmla="*/ 0 h 609600"/>
                <a:gd name="connsiteX1" fmla="*/ 742950 w 742950"/>
                <a:gd name="connsiteY1" fmla="*/ 19050 h 609600"/>
                <a:gd name="connsiteX2" fmla="*/ 742950 w 742950"/>
                <a:gd name="connsiteY2" fmla="*/ 609600 h 609600"/>
                <a:gd name="connsiteX3" fmla="*/ 19050 w 742950"/>
                <a:gd name="connsiteY3" fmla="*/ 590550 h 609600"/>
                <a:gd name="connsiteX4" fmla="*/ 0 w 74295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09600">
                  <a:moveTo>
                    <a:pt x="0" y="0"/>
                  </a:moveTo>
                  <a:lnTo>
                    <a:pt x="742950" y="19050"/>
                  </a:lnTo>
                  <a:lnTo>
                    <a:pt x="742950" y="609600"/>
                  </a:lnTo>
                  <a:lnTo>
                    <a:pt x="19050" y="590550"/>
                  </a:lnTo>
                  <a:lnTo>
                    <a:pt x="0" y="0"/>
                  </a:lnTo>
                  <a:close/>
                </a:path>
              </a:pathLst>
            </a:custGeom>
            <a:solidFill>
              <a:srgbClr val="71D6F5"/>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grpSp>
        <p:nvGrpSpPr>
          <p:cNvPr id="123" name="Group 122">
            <a:extLst>
              <a:ext uri="{FF2B5EF4-FFF2-40B4-BE49-F238E27FC236}">
                <a16:creationId xmlns:a16="http://schemas.microsoft.com/office/drawing/2014/main" id="{0B340C20-068B-EF40-0E26-19632FE6B8E8}"/>
              </a:ext>
            </a:extLst>
          </p:cNvPr>
          <p:cNvGrpSpPr/>
          <p:nvPr/>
        </p:nvGrpSpPr>
        <p:grpSpPr>
          <a:xfrm>
            <a:off x="2931296" y="3106513"/>
            <a:ext cx="6943137" cy="2492184"/>
            <a:chOff x="2354877" y="3040224"/>
            <a:chExt cx="9318069" cy="3344647"/>
          </a:xfrm>
        </p:grpSpPr>
        <p:sp>
          <p:nvSpPr>
            <p:cNvPr id="124" name="Freeform 6">
              <a:extLst>
                <a:ext uri="{FF2B5EF4-FFF2-40B4-BE49-F238E27FC236}">
                  <a16:creationId xmlns:a16="http://schemas.microsoft.com/office/drawing/2014/main" id="{0262BED8-ED24-7AA0-4107-C49D79BDE3F1}"/>
                </a:ext>
              </a:extLst>
            </p:cNvPr>
            <p:cNvSpPr/>
            <p:nvPr/>
          </p:nvSpPr>
          <p:spPr>
            <a:xfrm>
              <a:off x="6168948" y="5011806"/>
              <a:ext cx="844963" cy="469424"/>
            </a:xfrm>
            <a:custGeom>
              <a:avLst/>
              <a:gdLst>
                <a:gd name="connsiteX0" fmla="*/ 0 w 685800"/>
                <a:gd name="connsiteY0" fmla="*/ 0 h 381000"/>
                <a:gd name="connsiteX1" fmla="*/ 0 w 685800"/>
                <a:gd name="connsiteY1" fmla="*/ 381000 h 381000"/>
                <a:gd name="connsiteX2" fmla="*/ 685800 w 685800"/>
                <a:gd name="connsiteY2" fmla="*/ 342900 h 381000"/>
                <a:gd name="connsiteX3" fmla="*/ 666750 w 685800"/>
                <a:gd name="connsiteY3" fmla="*/ 19050 h 381000"/>
                <a:gd name="connsiteX4" fmla="*/ 0 w 6858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381000">
                  <a:moveTo>
                    <a:pt x="0" y="0"/>
                  </a:moveTo>
                  <a:lnTo>
                    <a:pt x="0" y="381000"/>
                  </a:lnTo>
                  <a:lnTo>
                    <a:pt x="685800" y="342900"/>
                  </a:lnTo>
                  <a:lnTo>
                    <a:pt x="666750" y="19050"/>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5" name="Freeform 7">
              <a:extLst>
                <a:ext uri="{FF2B5EF4-FFF2-40B4-BE49-F238E27FC236}">
                  <a16:creationId xmlns:a16="http://schemas.microsoft.com/office/drawing/2014/main" id="{9A325F06-A7E5-DFC8-B09C-EE9E213E6024}"/>
                </a:ext>
              </a:extLst>
            </p:cNvPr>
            <p:cNvSpPr/>
            <p:nvPr/>
          </p:nvSpPr>
          <p:spPr>
            <a:xfrm>
              <a:off x="7952759" y="5798091"/>
              <a:ext cx="868435" cy="434217"/>
            </a:xfrm>
            <a:custGeom>
              <a:avLst/>
              <a:gdLst>
                <a:gd name="connsiteX0" fmla="*/ 0 w 704850"/>
                <a:gd name="connsiteY0" fmla="*/ 0 h 352425"/>
                <a:gd name="connsiteX1" fmla="*/ 676275 w 704850"/>
                <a:gd name="connsiteY1" fmla="*/ 19050 h 352425"/>
                <a:gd name="connsiteX2" fmla="*/ 704850 w 704850"/>
                <a:gd name="connsiteY2" fmla="*/ 333375 h 352425"/>
                <a:gd name="connsiteX3" fmla="*/ 28575 w 704850"/>
                <a:gd name="connsiteY3" fmla="*/ 352425 h 352425"/>
                <a:gd name="connsiteX4" fmla="*/ 28575 w 704850"/>
                <a:gd name="connsiteY4" fmla="*/ 47625 h 352425"/>
                <a:gd name="connsiteX5" fmla="*/ 0 w 704850"/>
                <a:gd name="connsiteY5"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850" h="352425">
                  <a:moveTo>
                    <a:pt x="0" y="0"/>
                  </a:moveTo>
                  <a:lnTo>
                    <a:pt x="676275" y="19050"/>
                  </a:lnTo>
                  <a:lnTo>
                    <a:pt x="704850" y="333375"/>
                  </a:lnTo>
                  <a:lnTo>
                    <a:pt x="28575" y="352425"/>
                  </a:lnTo>
                  <a:lnTo>
                    <a:pt x="28575" y="4762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6" name="Freeform 8">
              <a:extLst>
                <a:ext uri="{FF2B5EF4-FFF2-40B4-BE49-F238E27FC236}">
                  <a16:creationId xmlns:a16="http://schemas.microsoft.com/office/drawing/2014/main" id="{D92B633D-FC9C-2AC9-5D41-14E465D904E1}"/>
                </a:ext>
              </a:extLst>
            </p:cNvPr>
            <p:cNvSpPr/>
            <p:nvPr/>
          </p:nvSpPr>
          <p:spPr>
            <a:xfrm>
              <a:off x="7025647" y="5786355"/>
              <a:ext cx="833228" cy="445953"/>
            </a:xfrm>
            <a:custGeom>
              <a:avLst/>
              <a:gdLst>
                <a:gd name="connsiteX0" fmla="*/ 0 w 676275"/>
                <a:gd name="connsiteY0" fmla="*/ 0 h 361950"/>
                <a:gd name="connsiteX1" fmla="*/ 19050 w 676275"/>
                <a:gd name="connsiteY1" fmla="*/ 361950 h 361950"/>
                <a:gd name="connsiteX2" fmla="*/ 676275 w 676275"/>
                <a:gd name="connsiteY2" fmla="*/ 361950 h 361950"/>
                <a:gd name="connsiteX3" fmla="*/ 676275 w 676275"/>
                <a:gd name="connsiteY3" fmla="*/ 9525 h 361950"/>
                <a:gd name="connsiteX4" fmla="*/ 0 w 676275"/>
                <a:gd name="connsiteY4" fmla="*/ 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361950">
                  <a:moveTo>
                    <a:pt x="0" y="0"/>
                  </a:moveTo>
                  <a:lnTo>
                    <a:pt x="19050" y="361950"/>
                  </a:lnTo>
                  <a:lnTo>
                    <a:pt x="676275" y="361950"/>
                  </a:lnTo>
                  <a:lnTo>
                    <a:pt x="676275" y="952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7" name="Freeform 9">
              <a:extLst>
                <a:ext uri="{FF2B5EF4-FFF2-40B4-BE49-F238E27FC236}">
                  <a16:creationId xmlns:a16="http://schemas.microsoft.com/office/drawing/2014/main" id="{F839F11D-6A67-ECE0-28B4-CBC67F4C9FB6}"/>
                </a:ext>
              </a:extLst>
            </p:cNvPr>
            <p:cNvSpPr/>
            <p:nvPr/>
          </p:nvSpPr>
          <p:spPr>
            <a:xfrm>
              <a:off x="8973757" y="5011806"/>
              <a:ext cx="856699" cy="457688"/>
            </a:xfrm>
            <a:custGeom>
              <a:avLst/>
              <a:gdLst>
                <a:gd name="connsiteX0" fmla="*/ 0 w 695325"/>
                <a:gd name="connsiteY0" fmla="*/ 9525 h 371475"/>
                <a:gd name="connsiteX1" fmla="*/ 695325 w 695325"/>
                <a:gd name="connsiteY1" fmla="*/ 0 h 371475"/>
                <a:gd name="connsiteX2" fmla="*/ 685800 w 695325"/>
                <a:gd name="connsiteY2" fmla="*/ 361950 h 371475"/>
                <a:gd name="connsiteX3" fmla="*/ 47625 w 695325"/>
                <a:gd name="connsiteY3" fmla="*/ 371475 h 371475"/>
                <a:gd name="connsiteX4" fmla="*/ 0 w 695325"/>
                <a:gd name="connsiteY4" fmla="*/ 9525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371475">
                  <a:moveTo>
                    <a:pt x="0" y="9525"/>
                  </a:moveTo>
                  <a:lnTo>
                    <a:pt x="695325" y="0"/>
                  </a:lnTo>
                  <a:lnTo>
                    <a:pt x="685800" y="361950"/>
                  </a:lnTo>
                  <a:lnTo>
                    <a:pt x="47625" y="371475"/>
                  </a:lnTo>
                  <a:lnTo>
                    <a:pt x="0" y="9525"/>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8" name="Freeform 10">
              <a:extLst>
                <a:ext uri="{FF2B5EF4-FFF2-40B4-BE49-F238E27FC236}">
                  <a16:creationId xmlns:a16="http://schemas.microsoft.com/office/drawing/2014/main" id="{75044070-5D84-B7A5-EFAF-D00B06DDDF51}"/>
                </a:ext>
              </a:extLst>
            </p:cNvPr>
            <p:cNvSpPr/>
            <p:nvPr/>
          </p:nvSpPr>
          <p:spPr>
            <a:xfrm>
              <a:off x="7917553" y="5011806"/>
              <a:ext cx="856699" cy="445953"/>
            </a:xfrm>
            <a:custGeom>
              <a:avLst/>
              <a:gdLst>
                <a:gd name="connsiteX0" fmla="*/ 0 w 695325"/>
                <a:gd name="connsiteY0" fmla="*/ 19050 h 361950"/>
                <a:gd name="connsiteX1" fmla="*/ 28575 w 695325"/>
                <a:gd name="connsiteY1" fmla="*/ 361950 h 361950"/>
                <a:gd name="connsiteX2" fmla="*/ 695325 w 695325"/>
                <a:gd name="connsiteY2" fmla="*/ 342900 h 361950"/>
                <a:gd name="connsiteX3" fmla="*/ 676275 w 695325"/>
                <a:gd name="connsiteY3" fmla="*/ 0 h 361950"/>
                <a:gd name="connsiteX4" fmla="*/ 0 w 695325"/>
                <a:gd name="connsiteY4" fmla="*/ 190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361950">
                  <a:moveTo>
                    <a:pt x="0" y="19050"/>
                  </a:moveTo>
                  <a:lnTo>
                    <a:pt x="28575" y="361950"/>
                  </a:lnTo>
                  <a:lnTo>
                    <a:pt x="695325" y="342900"/>
                  </a:lnTo>
                  <a:lnTo>
                    <a:pt x="676275" y="0"/>
                  </a:lnTo>
                  <a:lnTo>
                    <a:pt x="0" y="1905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29" name="Freeform 11">
              <a:extLst>
                <a:ext uri="{FF2B5EF4-FFF2-40B4-BE49-F238E27FC236}">
                  <a16:creationId xmlns:a16="http://schemas.microsoft.com/office/drawing/2014/main" id="{3A487048-8BEC-B9E5-772A-C001AB35AA8C}"/>
                </a:ext>
              </a:extLst>
            </p:cNvPr>
            <p:cNvSpPr/>
            <p:nvPr/>
          </p:nvSpPr>
          <p:spPr>
            <a:xfrm>
              <a:off x="9642686" y="5915447"/>
              <a:ext cx="786285" cy="469424"/>
            </a:xfrm>
            <a:custGeom>
              <a:avLst/>
              <a:gdLst>
                <a:gd name="connsiteX0" fmla="*/ 0 w 638175"/>
                <a:gd name="connsiteY0" fmla="*/ 9525 h 381000"/>
                <a:gd name="connsiteX1" fmla="*/ 9525 w 638175"/>
                <a:gd name="connsiteY1" fmla="*/ 381000 h 381000"/>
                <a:gd name="connsiteX2" fmla="*/ 628650 w 638175"/>
                <a:gd name="connsiteY2" fmla="*/ 361950 h 381000"/>
                <a:gd name="connsiteX3" fmla="*/ 638175 w 638175"/>
                <a:gd name="connsiteY3" fmla="*/ 0 h 381000"/>
                <a:gd name="connsiteX4" fmla="*/ 0 w 638175"/>
                <a:gd name="connsiteY4" fmla="*/ 9525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5" h="381000">
                  <a:moveTo>
                    <a:pt x="0" y="9525"/>
                  </a:moveTo>
                  <a:lnTo>
                    <a:pt x="9525" y="381000"/>
                  </a:lnTo>
                  <a:lnTo>
                    <a:pt x="628650" y="361950"/>
                  </a:lnTo>
                  <a:lnTo>
                    <a:pt x="638175" y="0"/>
                  </a:lnTo>
                  <a:lnTo>
                    <a:pt x="0" y="9525"/>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0" name="Freeform 12">
              <a:extLst>
                <a:ext uri="{FF2B5EF4-FFF2-40B4-BE49-F238E27FC236}">
                  <a16:creationId xmlns:a16="http://schemas.microsoft.com/office/drawing/2014/main" id="{31B466B7-97F5-32CC-E457-EFAE7DA0C0B9}"/>
                </a:ext>
              </a:extLst>
            </p:cNvPr>
            <p:cNvSpPr/>
            <p:nvPr/>
          </p:nvSpPr>
          <p:spPr>
            <a:xfrm>
              <a:off x="8516068" y="4342876"/>
              <a:ext cx="809757" cy="445953"/>
            </a:xfrm>
            <a:custGeom>
              <a:avLst/>
              <a:gdLst>
                <a:gd name="connsiteX0" fmla="*/ 0 w 657225"/>
                <a:gd name="connsiteY0" fmla="*/ 0 h 361950"/>
                <a:gd name="connsiteX1" fmla="*/ 9525 w 657225"/>
                <a:gd name="connsiteY1" fmla="*/ 352425 h 361950"/>
                <a:gd name="connsiteX2" fmla="*/ 657225 w 657225"/>
                <a:gd name="connsiteY2" fmla="*/ 361950 h 361950"/>
                <a:gd name="connsiteX3" fmla="*/ 638175 w 657225"/>
                <a:gd name="connsiteY3" fmla="*/ 19050 h 361950"/>
                <a:gd name="connsiteX4" fmla="*/ 0 w 657225"/>
                <a:gd name="connsiteY4" fmla="*/ 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361950">
                  <a:moveTo>
                    <a:pt x="0" y="0"/>
                  </a:moveTo>
                  <a:lnTo>
                    <a:pt x="9525" y="352425"/>
                  </a:lnTo>
                  <a:lnTo>
                    <a:pt x="657225" y="361950"/>
                  </a:lnTo>
                  <a:lnTo>
                    <a:pt x="638175" y="19050"/>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1" name="Freeform 13">
              <a:extLst>
                <a:ext uri="{FF2B5EF4-FFF2-40B4-BE49-F238E27FC236}">
                  <a16:creationId xmlns:a16="http://schemas.microsoft.com/office/drawing/2014/main" id="{815BC1A1-FF39-8843-0AB6-496EFDEE6E85}"/>
                </a:ext>
              </a:extLst>
            </p:cNvPr>
            <p:cNvSpPr/>
            <p:nvPr/>
          </p:nvSpPr>
          <p:spPr>
            <a:xfrm>
              <a:off x="10839718" y="4331141"/>
              <a:ext cx="833228" cy="434217"/>
            </a:xfrm>
            <a:custGeom>
              <a:avLst/>
              <a:gdLst>
                <a:gd name="connsiteX0" fmla="*/ 0 w 676275"/>
                <a:gd name="connsiteY0" fmla="*/ 0 h 352425"/>
                <a:gd name="connsiteX1" fmla="*/ 9525 w 676275"/>
                <a:gd name="connsiteY1" fmla="*/ 352425 h 352425"/>
                <a:gd name="connsiteX2" fmla="*/ 666750 w 676275"/>
                <a:gd name="connsiteY2" fmla="*/ 342900 h 352425"/>
                <a:gd name="connsiteX3" fmla="*/ 676275 w 676275"/>
                <a:gd name="connsiteY3" fmla="*/ 9525 h 352425"/>
                <a:gd name="connsiteX4" fmla="*/ 0 w 676275"/>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352425">
                  <a:moveTo>
                    <a:pt x="0" y="0"/>
                  </a:moveTo>
                  <a:lnTo>
                    <a:pt x="9525" y="352425"/>
                  </a:lnTo>
                  <a:lnTo>
                    <a:pt x="666750" y="342900"/>
                  </a:lnTo>
                  <a:lnTo>
                    <a:pt x="676275" y="952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2" name="Freeform 14">
              <a:extLst>
                <a:ext uri="{FF2B5EF4-FFF2-40B4-BE49-F238E27FC236}">
                  <a16:creationId xmlns:a16="http://schemas.microsoft.com/office/drawing/2014/main" id="{E4C1927C-E686-10EE-01C7-F09269E860B7}"/>
                </a:ext>
              </a:extLst>
            </p:cNvPr>
            <p:cNvSpPr/>
            <p:nvPr/>
          </p:nvSpPr>
          <p:spPr>
            <a:xfrm>
              <a:off x="9865663" y="4307669"/>
              <a:ext cx="856699" cy="469424"/>
            </a:xfrm>
            <a:custGeom>
              <a:avLst/>
              <a:gdLst>
                <a:gd name="connsiteX0" fmla="*/ 0 w 695325"/>
                <a:gd name="connsiteY0" fmla="*/ 28575 h 381000"/>
                <a:gd name="connsiteX1" fmla="*/ 666750 w 695325"/>
                <a:gd name="connsiteY1" fmla="*/ 0 h 381000"/>
                <a:gd name="connsiteX2" fmla="*/ 695325 w 695325"/>
                <a:gd name="connsiteY2" fmla="*/ 381000 h 381000"/>
                <a:gd name="connsiteX3" fmla="*/ 47625 w 695325"/>
                <a:gd name="connsiteY3" fmla="*/ 381000 h 381000"/>
                <a:gd name="connsiteX4" fmla="*/ 0 w 695325"/>
                <a:gd name="connsiteY4" fmla="*/ 28575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381000">
                  <a:moveTo>
                    <a:pt x="0" y="28575"/>
                  </a:moveTo>
                  <a:lnTo>
                    <a:pt x="666750" y="0"/>
                  </a:lnTo>
                  <a:lnTo>
                    <a:pt x="695325" y="381000"/>
                  </a:lnTo>
                  <a:lnTo>
                    <a:pt x="47625" y="381000"/>
                  </a:lnTo>
                  <a:lnTo>
                    <a:pt x="0" y="28575"/>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3" name="Freeform 15">
              <a:extLst>
                <a:ext uri="{FF2B5EF4-FFF2-40B4-BE49-F238E27FC236}">
                  <a16:creationId xmlns:a16="http://schemas.microsoft.com/office/drawing/2014/main" id="{97EE2F79-5E20-F7E9-592E-2055A4F69ED6}"/>
                </a:ext>
              </a:extLst>
            </p:cNvPr>
            <p:cNvSpPr/>
            <p:nvPr/>
          </p:nvSpPr>
          <p:spPr>
            <a:xfrm>
              <a:off x="9853927" y="3181052"/>
              <a:ext cx="997526" cy="481160"/>
            </a:xfrm>
            <a:custGeom>
              <a:avLst/>
              <a:gdLst>
                <a:gd name="connsiteX0" fmla="*/ 0 w 809625"/>
                <a:gd name="connsiteY0" fmla="*/ 28575 h 390525"/>
                <a:gd name="connsiteX1" fmla="*/ 47625 w 809625"/>
                <a:gd name="connsiteY1" fmla="*/ 361950 h 390525"/>
                <a:gd name="connsiteX2" fmla="*/ 809625 w 809625"/>
                <a:gd name="connsiteY2" fmla="*/ 390525 h 390525"/>
                <a:gd name="connsiteX3" fmla="*/ 771525 w 809625"/>
                <a:gd name="connsiteY3" fmla="*/ 0 h 390525"/>
                <a:gd name="connsiteX4" fmla="*/ 0 w 809625"/>
                <a:gd name="connsiteY4" fmla="*/ 28575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390525">
                  <a:moveTo>
                    <a:pt x="0" y="28575"/>
                  </a:moveTo>
                  <a:lnTo>
                    <a:pt x="47625" y="361950"/>
                  </a:lnTo>
                  <a:lnTo>
                    <a:pt x="809625" y="390525"/>
                  </a:lnTo>
                  <a:lnTo>
                    <a:pt x="771525" y="0"/>
                  </a:lnTo>
                  <a:lnTo>
                    <a:pt x="0" y="28575"/>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4" name="Freeform 16">
              <a:extLst>
                <a:ext uri="{FF2B5EF4-FFF2-40B4-BE49-F238E27FC236}">
                  <a16:creationId xmlns:a16="http://schemas.microsoft.com/office/drawing/2014/main" id="{83D0B325-436E-EDA9-CA32-D9937C4CE729}"/>
                </a:ext>
              </a:extLst>
            </p:cNvPr>
            <p:cNvSpPr/>
            <p:nvPr/>
          </p:nvSpPr>
          <p:spPr>
            <a:xfrm>
              <a:off x="7530278" y="3063696"/>
              <a:ext cx="915377" cy="410746"/>
            </a:xfrm>
            <a:custGeom>
              <a:avLst/>
              <a:gdLst>
                <a:gd name="connsiteX0" fmla="*/ 0 w 742950"/>
                <a:gd name="connsiteY0" fmla="*/ 9525 h 333375"/>
                <a:gd name="connsiteX1" fmla="*/ 704850 w 742950"/>
                <a:gd name="connsiteY1" fmla="*/ 0 h 333375"/>
                <a:gd name="connsiteX2" fmla="*/ 742950 w 742950"/>
                <a:gd name="connsiteY2" fmla="*/ 333375 h 333375"/>
                <a:gd name="connsiteX3" fmla="*/ 9525 w 742950"/>
                <a:gd name="connsiteY3" fmla="*/ 314325 h 333375"/>
                <a:gd name="connsiteX4" fmla="*/ 0 w 742950"/>
                <a:gd name="connsiteY4" fmla="*/ 9525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333375">
                  <a:moveTo>
                    <a:pt x="0" y="9525"/>
                  </a:moveTo>
                  <a:lnTo>
                    <a:pt x="704850" y="0"/>
                  </a:lnTo>
                  <a:lnTo>
                    <a:pt x="742950" y="333375"/>
                  </a:lnTo>
                  <a:lnTo>
                    <a:pt x="9525" y="314325"/>
                  </a:lnTo>
                  <a:lnTo>
                    <a:pt x="0" y="9525"/>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5" name="Freeform 17">
              <a:extLst>
                <a:ext uri="{FF2B5EF4-FFF2-40B4-BE49-F238E27FC236}">
                  <a16:creationId xmlns:a16="http://schemas.microsoft.com/office/drawing/2014/main" id="{8C4E1D33-089C-B5A4-9345-D79E5D21E3B8}"/>
                </a:ext>
              </a:extLst>
            </p:cNvPr>
            <p:cNvSpPr/>
            <p:nvPr/>
          </p:nvSpPr>
          <p:spPr>
            <a:xfrm>
              <a:off x="8492597" y="3040224"/>
              <a:ext cx="915377" cy="422482"/>
            </a:xfrm>
            <a:custGeom>
              <a:avLst/>
              <a:gdLst>
                <a:gd name="connsiteX0" fmla="*/ 0 w 742950"/>
                <a:gd name="connsiteY0" fmla="*/ 38100 h 342900"/>
                <a:gd name="connsiteX1" fmla="*/ 714375 w 742950"/>
                <a:gd name="connsiteY1" fmla="*/ 0 h 342900"/>
                <a:gd name="connsiteX2" fmla="*/ 742950 w 742950"/>
                <a:gd name="connsiteY2" fmla="*/ 342900 h 342900"/>
                <a:gd name="connsiteX3" fmla="*/ 9525 w 742950"/>
                <a:gd name="connsiteY3" fmla="*/ 323850 h 342900"/>
                <a:gd name="connsiteX4" fmla="*/ 0 w 742950"/>
                <a:gd name="connsiteY4" fmla="*/ 381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342900">
                  <a:moveTo>
                    <a:pt x="0" y="38100"/>
                  </a:moveTo>
                  <a:lnTo>
                    <a:pt x="714375" y="0"/>
                  </a:lnTo>
                  <a:lnTo>
                    <a:pt x="742950" y="342900"/>
                  </a:lnTo>
                  <a:lnTo>
                    <a:pt x="9525" y="323850"/>
                  </a:lnTo>
                  <a:lnTo>
                    <a:pt x="0" y="3810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6" name="Freeform 23">
              <a:extLst>
                <a:ext uri="{FF2B5EF4-FFF2-40B4-BE49-F238E27FC236}">
                  <a16:creationId xmlns:a16="http://schemas.microsoft.com/office/drawing/2014/main" id="{FF6F37E6-17D1-4748-8B09-3F7DCE5E6DF3}"/>
                </a:ext>
              </a:extLst>
            </p:cNvPr>
            <p:cNvSpPr/>
            <p:nvPr/>
          </p:nvSpPr>
          <p:spPr>
            <a:xfrm>
              <a:off x="5734731" y="3709154"/>
              <a:ext cx="856699" cy="481160"/>
            </a:xfrm>
            <a:custGeom>
              <a:avLst/>
              <a:gdLst>
                <a:gd name="connsiteX0" fmla="*/ 0 w 695325"/>
                <a:gd name="connsiteY0" fmla="*/ 19050 h 390525"/>
                <a:gd name="connsiteX1" fmla="*/ 28575 w 695325"/>
                <a:gd name="connsiteY1" fmla="*/ 390525 h 390525"/>
                <a:gd name="connsiteX2" fmla="*/ 695325 w 695325"/>
                <a:gd name="connsiteY2" fmla="*/ 361950 h 390525"/>
                <a:gd name="connsiteX3" fmla="*/ 666750 w 695325"/>
                <a:gd name="connsiteY3" fmla="*/ 0 h 390525"/>
                <a:gd name="connsiteX4" fmla="*/ 0 w 695325"/>
                <a:gd name="connsiteY4" fmla="*/ 19050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390525">
                  <a:moveTo>
                    <a:pt x="0" y="19050"/>
                  </a:moveTo>
                  <a:lnTo>
                    <a:pt x="28575" y="390525"/>
                  </a:lnTo>
                  <a:lnTo>
                    <a:pt x="695325" y="361950"/>
                  </a:lnTo>
                  <a:lnTo>
                    <a:pt x="666750" y="0"/>
                  </a:lnTo>
                  <a:lnTo>
                    <a:pt x="0" y="1905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7" name="Freeform 24">
              <a:extLst>
                <a:ext uri="{FF2B5EF4-FFF2-40B4-BE49-F238E27FC236}">
                  <a16:creationId xmlns:a16="http://schemas.microsoft.com/office/drawing/2014/main" id="{63C8359B-5904-D31F-579F-73C3F0C42557}"/>
                </a:ext>
              </a:extLst>
            </p:cNvPr>
            <p:cNvSpPr/>
            <p:nvPr/>
          </p:nvSpPr>
          <p:spPr>
            <a:xfrm>
              <a:off x="7025647" y="3744361"/>
              <a:ext cx="809757" cy="434217"/>
            </a:xfrm>
            <a:custGeom>
              <a:avLst/>
              <a:gdLst>
                <a:gd name="connsiteX0" fmla="*/ 0 w 657225"/>
                <a:gd name="connsiteY0" fmla="*/ 0 h 352425"/>
                <a:gd name="connsiteX1" fmla="*/ 28575 w 657225"/>
                <a:gd name="connsiteY1" fmla="*/ 352425 h 352425"/>
                <a:gd name="connsiteX2" fmla="*/ 657225 w 657225"/>
                <a:gd name="connsiteY2" fmla="*/ 333375 h 352425"/>
                <a:gd name="connsiteX3" fmla="*/ 647700 w 657225"/>
                <a:gd name="connsiteY3" fmla="*/ 9525 h 352425"/>
                <a:gd name="connsiteX4" fmla="*/ 0 w 657225"/>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352425">
                  <a:moveTo>
                    <a:pt x="0" y="0"/>
                  </a:moveTo>
                  <a:lnTo>
                    <a:pt x="28575" y="352425"/>
                  </a:lnTo>
                  <a:lnTo>
                    <a:pt x="657225" y="333375"/>
                  </a:lnTo>
                  <a:lnTo>
                    <a:pt x="647700" y="952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8" name="Freeform 25">
              <a:extLst>
                <a:ext uri="{FF2B5EF4-FFF2-40B4-BE49-F238E27FC236}">
                  <a16:creationId xmlns:a16="http://schemas.microsoft.com/office/drawing/2014/main" id="{EB999854-30E2-9A4C-02B7-21DA0F40E98A}"/>
                </a:ext>
              </a:extLst>
            </p:cNvPr>
            <p:cNvSpPr/>
            <p:nvPr/>
          </p:nvSpPr>
          <p:spPr>
            <a:xfrm>
              <a:off x="8539540" y="3732625"/>
              <a:ext cx="809757" cy="434217"/>
            </a:xfrm>
            <a:custGeom>
              <a:avLst/>
              <a:gdLst>
                <a:gd name="connsiteX0" fmla="*/ 9525 w 657225"/>
                <a:gd name="connsiteY0" fmla="*/ 19050 h 352425"/>
                <a:gd name="connsiteX1" fmla="*/ 657225 w 657225"/>
                <a:gd name="connsiteY1" fmla="*/ 0 h 352425"/>
                <a:gd name="connsiteX2" fmla="*/ 657225 w 657225"/>
                <a:gd name="connsiteY2" fmla="*/ 352425 h 352425"/>
                <a:gd name="connsiteX3" fmla="*/ 0 w 657225"/>
                <a:gd name="connsiteY3" fmla="*/ 333375 h 352425"/>
                <a:gd name="connsiteX4" fmla="*/ 9525 w 657225"/>
                <a:gd name="connsiteY4" fmla="*/ 1905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352425">
                  <a:moveTo>
                    <a:pt x="9525" y="19050"/>
                  </a:moveTo>
                  <a:lnTo>
                    <a:pt x="657225" y="0"/>
                  </a:lnTo>
                  <a:lnTo>
                    <a:pt x="657225" y="352425"/>
                  </a:lnTo>
                  <a:lnTo>
                    <a:pt x="0" y="333375"/>
                  </a:lnTo>
                  <a:lnTo>
                    <a:pt x="9525" y="1905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39" name="Freeform 26">
              <a:extLst>
                <a:ext uri="{FF2B5EF4-FFF2-40B4-BE49-F238E27FC236}">
                  <a16:creationId xmlns:a16="http://schemas.microsoft.com/office/drawing/2014/main" id="{26651475-DF1C-126A-51D9-3B368517B864}"/>
                </a:ext>
              </a:extLst>
            </p:cNvPr>
            <p:cNvSpPr/>
            <p:nvPr/>
          </p:nvSpPr>
          <p:spPr>
            <a:xfrm>
              <a:off x="2354877" y="5011806"/>
              <a:ext cx="1126618" cy="434217"/>
            </a:xfrm>
            <a:custGeom>
              <a:avLst/>
              <a:gdLst>
                <a:gd name="connsiteX0" fmla="*/ 0 w 914400"/>
                <a:gd name="connsiteY0" fmla="*/ 0 h 352425"/>
                <a:gd name="connsiteX1" fmla="*/ 19050 w 914400"/>
                <a:gd name="connsiteY1" fmla="*/ 333375 h 352425"/>
                <a:gd name="connsiteX2" fmla="*/ 914400 w 914400"/>
                <a:gd name="connsiteY2" fmla="*/ 352425 h 352425"/>
                <a:gd name="connsiteX3" fmla="*/ 895350 w 914400"/>
                <a:gd name="connsiteY3" fmla="*/ 9525 h 352425"/>
                <a:gd name="connsiteX4" fmla="*/ 0 w 914400"/>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352425">
                  <a:moveTo>
                    <a:pt x="0" y="0"/>
                  </a:moveTo>
                  <a:lnTo>
                    <a:pt x="19050" y="333375"/>
                  </a:lnTo>
                  <a:lnTo>
                    <a:pt x="914400" y="352425"/>
                  </a:lnTo>
                  <a:lnTo>
                    <a:pt x="895350" y="952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0" name="Freeform 27">
              <a:extLst>
                <a:ext uri="{FF2B5EF4-FFF2-40B4-BE49-F238E27FC236}">
                  <a16:creationId xmlns:a16="http://schemas.microsoft.com/office/drawing/2014/main" id="{26036FA5-FBE7-5F3B-4829-47C0E8B4AEEA}"/>
                </a:ext>
              </a:extLst>
            </p:cNvPr>
            <p:cNvSpPr/>
            <p:nvPr/>
          </p:nvSpPr>
          <p:spPr>
            <a:xfrm>
              <a:off x="4080011" y="5927182"/>
              <a:ext cx="868435" cy="457688"/>
            </a:xfrm>
            <a:custGeom>
              <a:avLst/>
              <a:gdLst>
                <a:gd name="connsiteX0" fmla="*/ 0 w 704850"/>
                <a:gd name="connsiteY0" fmla="*/ 0 h 371475"/>
                <a:gd name="connsiteX1" fmla="*/ 704850 w 704850"/>
                <a:gd name="connsiteY1" fmla="*/ 0 h 371475"/>
                <a:gd name="connsiteX2" fmla="*/ 704850 w 704850"/>
                <a:gd name="connsiteY2" fmla="*/ 371475 h 371475"/>
                <a:gd name="connsiteX3" fmla="*/ 0 w 704850"/>
                <a:gd name="connsiteY3" fmla="*/ 361950 h 371475"/>
                <a:gd name="connsiteX4" fmla="*/ 0 w 704850"/>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371475">
                  <a:moveTo>
                    <a:pt x="0" y="0"/>
                  </a:moveTo>
                  <a:lnTo>
                    <a:pt x="704850" y="0"/>
                  </a:lnTo>
                  <a:lnTo>
                    <a:pt x="704850" y="371475"/>
                  </a:lnTo>
                  <a:lnTo>
                    <a:pt x="0" y="361950"/>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1" name="Freeform 28">
              <a:extLst>
                <a:ext uri="{FF2B5EF4-FFF2-40B4-BE49-F238E27FC236}">
                  <a16:creationId xmlns:a16="http://schemas.microsoft.com/office/drawing/2014/main" id="{CC958C5C-92E5-2F7A-715B-8E81295E5CAE}"/>
                </a:ext>
              </a:extLst>
            </p:cNvPr>
            <p:cNvSpPr/>
            <p:nvPr/>
          </p:nvSpPr>
          <p:spPr>
            <a:xfrm>
              <a:off x="4103482" y="4988334"/>
              <a:ext cx="844963" cy="457688"/>
            </a:xfrm>
            <a:custGeom>
              <a:avLst/>
              <a:gdLst>
                <a:gd name="connsiteX0" fmla="*/ 0 w 685800"/>
                <a:gd name="connsiteY0" fmla="*/ 0 h 371475"/>
                <a:gd name="connsiteX1" fmla="*/ 657225 w 685800"/>
                <a:gd name="connsiteY1" fmla="*/ 28575 h 371475"/>
                <a:gd name="connsiteX2" fmla="*/ 685800 w 685800"/>
                <a:gd name="connsiteY2" fmla="*/ 352425 h 371475"/>
                <a:gd name="connsiteX3" fmla="*/ 0 w 685800"/>
                <a:gd name="connsiteY3" fmla="*/ 371475 h 371475"/>
                <a:gd name="connsiteX4" fmla="*/ 0 w 685800"/>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371475">
                  <a:moveTo>
                    <a:pt x="0" y="0"/>
                  </a:moveTo>
                  <a:lnTo>
                    <a:pt x="657225" y="28575"/>
                  </a:lnTo>
                  <a:lnTo>
                    <a:pt x="685800" y="352425"/>
                  </a:lnTo>
                  <a:lnTo>
                    <a:pt x="0" y="371475"/>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2" name="Freeform 32">
              <a:extLst>
                <a:ext uri="{FF2B5EF4-FFF2-40B4-BE49-F238E27FC236}">
                  <a16:creationId xmlns:a16="http://schemas.microsoft.com/office/drawing/2014/main" id="{D521AF75-61D2-59A7-FF44-F38310EB6733}"/>
                </a:ext>
              </a:extLst>
            </p:cNvPr>
            <p:cNvSpPr/>
            <p:nvPr/>
          </p:nvSpPr>
          <p:spPr>
            <a:xfrm>
              <a:off x="4056539" y="3720889"/>
              <a:ext cx="856699" cy="445953"/>
            </a:xfrm>
            <a:custGeom>
              <a:avLst/>
              <a:gdLst>
                <a:gd name="connsiteX0" fmla="*/ 0 w 695325"/>
                <a:gd name="connsiteY0" fmla="*/ 0 h 361950"/>
                <a:gd name="connsiteX1" fmla="*/ 38100 w 695325"/>
                <a:gd name="connsiteY1" fmla="*/ 342900 h 361950"/>
                <a:gd name="connsiteX2" fmla="*/ 695325 w 695325"/>
                <a:gd name="connsiteY2" fmla="*/ 361950 h 361950"/>
                <a:gd name="connsiteX3" fmla="*/ 685800 w 695325"/>
                <a:gd name="connsiteY3" fmla="*/ 0 h 361950"/>
                <a:gd name="connsiteX4" fmla="*/ 0 w 695325"/>
                <a:gd name="connsiteY4" fmla="*/ 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361950">
                  <a:moveTo>
                    <a:pt x="0" y="0"/>
                  </a:moveTo>
                  <a:lnTo>
                    <a:pt x="38100" y="342900"/>
                  </a:lnTo>
                  <a:lnTo>
                    <a:pt x="695325" y="361950"/>
                  </a:lnTo>
                  <a:lnTo>
                    <a:pt x="685800" y="0"/>
                  </a:lnTo>
                  <a:lnTo>
                    <a:pt x="0" y="0"/>
                  </a:ln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sp>
        <p:nvSpPr>
          <p:cNvPr id="143" name="Freeform 33">
            <a:extLst>
              <a:ext uri="{FF2B5EF4-FFF2-40B4-BE49-F238E27FC236}">
                <a16:creationId xmlns:a16="http://schemas.microsoft.com/office/drawing/2014/main" id="{A1BA4828-AAF5-816B-D33E-2D27AA5DCBBD}"/>
              </a:ext>
            </a:extLst>
          </p:cNvPr>
          <p:cNvSpPr/>
          <p:nvPr/>
        </p:nvSpPr>
        <p:spPr>
          <a:xfrm>
            <a:off x="3368521" y="1226445"/>
            <a:ext cx="69956" cy="428480"/>
          </a:xfrm>
          <a:custGeom>
            <a:avLst/>
            <a:gdLst>
              <a:gd name="connsiteX0" fmla="*/ 76200 w 76200"/>
              <a:gd name="connsiteY0" fmla="*/ 0 h 466725"/>
              <a:gd name="connsiteX1" fmla="*/ 0 w 76200"/>
              <a:gd name="connsiteY1" fmla="*/ 95250 h 466725"/>
              <a:gd name="connsiteX2" fmla="*/ 9525 w 76200"/>
              <a:gd name="connsiteY2" fmla="*/ 266700 h 466725"/>
              <a:gd name="connsiteX3" fmla="*/ 66675 w 76200"/>
              <a:gd name="connsiteY3" fmla="*/ 466725 h 466725"/>
              <a:gd name="connsiteX4" fmla="*/ 76200 w 76200"/>
              <a:gd name="connsiteY4" fmla="*/ 466725 h 466725"/>
              <a:gd name="connsiteX5" fmla="*/ 76200 w 7620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466725">
                <a:moveTo>
                  <a:pt x="76200" y="0"/>
                </a:moveTo>
                <a:lnTo>
                  <a:pt x="0" y="95250"/>
                </a:lnTo>
                <a:lnTo>
                  <a:pt x="9525" y="266700"/>
                </a:lnTo>
                <a:lnTo>
                  <a:pt x="66675" y="466725"/>
                </a:lnTo>
                <a:lnTo>
                  <a:pt x="76200" y="466725"/>
                </a:lnTo>
                <a:lnTo>
                  <a:pt x="76200" y="0"/>
                </a:lnTo>
                <a:close/>
              </a:path>
            </a:pathLst>
          </a:custGeom>
          <a:solidFill>
            <a:sysClr val="window" lastClr="FFFFFF">
              <a:lumMod val="85000"/>
            </a:sys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4" name="Freeform 34">
            <a:extLst>
              <a:ext uri="{FF2B5EF4-FFF2-40B4-BE49-F238E27FC236}">
                <a16:creationId xmlns:a16="http://schemas.microsoft.com/office/drawing/2014/main" id="{6ED4E3FE-D3E1-6CCC-95CD-5DDCDF77F4AB}"/>
              </a:ext>
            </a:extLst>
          </p:cNvPr>
          <p:cNvSpPr/>
          <p:nvPr/>
        </p:nvSpPr>
        <p:spPr>
          <a:xfrm>
            <a:off x="3482200" y="1121511"/>
            <a:ext cx="655838" cy="113679"/>
          </a:xfrm>
          <a:custGeom>
            <a:avLst/>
            <a:gdLst>
              <a:gd name="connsiteX0" fmla="*/ 0 w 714375"/>
              <a:gd name="connsiteY0" fmla="*/ 104775 h 123825"/>
              <a:gd name="connsiteX1" fmla="*/ 104775 w 714375"/>
              <a:gd name="connsiteY1" fmla="*/ 0 h 123825"/>
              <a:gd name="connsiteX2" fmla="*/ 428625 w 714375"/>
              <a:gd name="connsiteY2" fmla="*/ 0 h 123825"/>
              <a:gd name="connsiteX3" fmla="*/ 609600 w 714375"/>
              <a:gd name="connsiteY3" fmla="*/ 9525 h 123825"/>
              <a:gd name="connsiteX4" fmla="*/ 714375 w 714375"/>
              <a:gd name="connsiteY4" fmla="*/ 123825 h 123825"/>
              <a:gd name="connsiteX5" fmla="*/ 0 w 714375"/>
              <a:gd name="connsiteY5" fmla="*/ 10477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5" h="123825">
                <a:moveTo>
                  <a:pt x="0" y="104775"/>
                </a:moveTo>
                <a:lnTo>
                  <a:pt x="104775" y="0"/>
                </a:lnTo>
                <a:lnTo>
                  <a:pt x="428625" y="0"/>
                </a:lnTo>
                <a:lnTo>
                  <a:pt x="609600" y="9525"/>
                </a:lnTo>
                <a:lnTo>
                  <a:pt x="714375" y="123825"/>
                </a:lnTo>
                <a:lnTo>
                  <a:pt x="0" y="104775"/>
                </a:lnTo>
                <a:close/>
              </a:path>
            </a:pathLst>
          </a:custGeom>
          <a:solidFill>
            <a:sysClr val="window" lastClr="FFFFFF">
              <a:lumMod val="85000"/>
            </a:sys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5" name="Freeform 35">
            <a:extLst>
              <a:ext uri="{FF2B5EF4-FFF2-40B4-BE49-F238E27FC236}">
                <a16:creationId xmlns:a16="http://schemas.microsoft.com/office/drawing/2014/main" id="{C8EB7D35-E124-CDA5-69CF-80C8D09B4DCF}"/>
              </a:ext>
            </a:extLst>
          </p:cNvPr>
          <p:cNvSpPr/>
          <p:nvPr/>
        </p:nvSpPr>
        <p:spPr>
          <a:xfrm>
            <a:off x="4173016" y="1401335"/>
            <a:ext cx="5063068" cy="542159"/>
          </a:xfrm>
          <a:custGeom>
            <a:avLst/>
            <a:gdLst>
              <a:gd name="connsiteX0" fmla="*/ 0 w 5514975"/>
              <a:gd name="connsiteY0" fmla="*/ 381000 h 590550"/>
              <a:gd name="connsiteX1" fmla="*/ 371475 w 5514975"/>
              <a:gd name="connsiteY1" fmla="*/ 561975 h 590550"/>
              <a:gd name="connsiteX2" fmla="*/ 838200 w 5514975"/>
              <a:gd name="connsiteY2" fmla="*/ 590550 h 590550"/>
              <a:gd name="connsiteX3" fmla="*/ 1219200 w 5514975"/>
              <a:gd name="connsiteY3" fmla="*/ 552450 h 590550"/>
              <a:gd name="connsiteX4" fmla="*/ 1619250 w 5514975"/>
              <a:gd name="connsiteY4" fmla="*/ 581025 h 590550"/>
              <a:gd name="connsiteX5" fmla="*/ 1990725 w 5514975"/>
              <a:gd name="connsiteY5" fmla="*/ 542925 h 590550"/>
              <a:gd name="connsiteX6" fmla="*/ 2286000 w 5514975"/>
              <a:gd name="connsiteY6" fmla="*/ 447675 h 590550"/>
              <a:gd name="connsiteX7" fmla="*/ 2581275 w 5514975"/>
              <a:gd name="connsiteY7" fmla="*/ 571500 h 590550"/>
              <a:gd name="connsiteX8" fmla="*/ 3276600 w 5514975"/>
              <a:gd name="connsiteY8" fmla="*/ 533400 h 590550"/>
              <a:gd name="connsiteX9" fmla="*/ 3810000 w 5514975"/>
              <a:gd name="connsiteY9" fmla="*/ 428625 h 590550"/>
              <a:gd name="connsiteX10" fmla="*/ 4048125 w 5514975"/>
              <a:gd name="connsiteY10" fmla="*/ 485775 h 590550"/>
              <a:gd name="connsiteX11" fmla="*/ 4410075 w 5514975"/>
              <a:gd name="connsiteY11" fmla="*/ 514350 h 590550"/>
              <a:gd name="connsiteX12" fmla="*/ 5010150 w 5514975"/>
              <a:gd name="connsiteY12" fmla="*/ 485775 h 590550"/>
              <a:gd name="connsiteX13" fmla="*/ 5200650 w 5514975"/>
              <a:gd name="connsiteY13" fmla="*/ 466725 h 590550"/>
              <a:gd name="connsiteX14" fmla="*/ 5295900 w 5514975"/>
              <a:gd name="connsiteY14" fmla="*/ 533400 h 590550"/>
              <a:gd name="connsiteX15" fmla="*/ 5419725 w 5514975"/>
              <a:gd name="connsiteY15" fmla="*/ 485775 h 590550"/>
              <a:gd name="connsiteX16" fmla="*/ 5514975 w 5514975"/>
              <a:gd name="connsiteY16" fmla="*/ 333375 h 590550"/>
              <a:gd name="connsiteX17" fmla="*/ 4791075 w 5514975"/>
              <a:gd name="connsiteY17" fmla="*/ 333375 h 590550"/>
              <a:gd name="connsiteX18" fmla="*/ 4781550 w 5514975"/>
              <a:gd name="connsiteY18" fmla="*/ 323850 h 590550"/>
              <a:gd name="connsiteX19" fmla="*/ 4772025 w 5514975"/>
              <a:gd name="connsiteY19" fmla="*/ 0 h 590550"/>
              <a:gd name="connsiteX20" fmla="*/ 4695825 w 5514975"/>
              <a:gd name="connsiteY20" fmla="*/ 0 h 590550"/>
              <a:gd name="connsiteX21" fmla="*/ 4724400 w 5514975"/>
              <a:gd name="connsiteY21" fmla="*/ 371475 h 590550"/>
              <a:gd name="connsiteX22" fmla="*/ 3971925 w 5514975"/>
              <a:gd name="connsiteY22" fmla="*/ 342900 h 590550"/>
              <a:gd name="connsiteX23" fmla="*/ 3962400 w 5514975"/>
              <a:gd name="connsiteY23" fmla="*/ 0 h 590550"/>
              <a:gd name="connsiteX24" fmla="*/ 3876675 w 5514975"/>
              <a:gd name="connsiteY24" fmla="*/ 9525 h 590550"/>
              <a:gd name="connsiteX25" fmla="*/ 3895725 w 5514975"/>
              <a:gd name="connsiteY25" fmla="*/ 342900 h 590550"/>
              <a:gd name="connsiteX26" fmla="*/ 3152775 w 5514975"/>
              <a:gd name="connsiteY26" fmla="*/ 361950 h 590550"/>
              <a:gd name="connsiteX27" fmla="*/ 3152775 w 5514975"/>
              <a:gd name="connsiteY27" fmla="*/ 19050 h 590550"/>
              <a:gd name="connsiteX28" fmla="*/ 3095625 w 5514975"/>
              <a:gd name="connsiteY28" fmla="*/ 9525 h 590550"/>
              <a:gd name="connsiteX29" fmla="*/ 3133725 w 5514975"/>
              <a:gd name="connsiteY29" fmla="*/ 342900 h 590550"/>
              <a:gd name="connsiteX30" fmla="*/ 2381250 w 5514975"/>
              <a:gd name="connsiteY30" fmla="*/ 333375 h 590550"/>
              <a:gd name="connsiteX31" fmla="*/ 2371725 w 5514975"/>
              <a:gd name="connsiteY31" fmla="*/ 0 h 590550"/>
              <a:gd name="connsiteX32" fmla="*/ 2305050 w 5514975"/>
              <a:gd name="connsiteY32" fmla="*/ 0 h 590550"/>
              <a:gd name="connsiteX33" fmla="*/ 2352675 w 5514975"/>
              <a:gd name="connsiteY33" fmla="*/ 352425 h 590550"/>
              <a:gd name="connsiteX34" fmla="*/ 1571625 w 5514975"/>
              <a:gd name="connsiteY34" fmla="*/ 333375 h 590550"/>
              <a:gd name="connsiteX35" fmla="*/ 1562100 w 5514975"/>
              <a:gd name="connsiteY35" fmla="*/ 9525 h 590550"/>
              <a:gd name="connsiteX36" fmla="*/ 1504950 w 5514975"/>
              <a:gd name="connsiteY36" fmla="*/ 9525 h 590550"/>
              <a:gd name="connsiteX37" fmla="*/ 1533525 w 5514975"/>
              <a:gd name="connsiteY37" fmla="*/ 371475 h 590550"/>
              <a:gd name="connsiteX38" fmla="*/ 781050 w 5514975"/>
              <a:gd name="connsiteY38" fmla="*/ 371475 h 590550"/>
              <a:gd name="connsiteX39" fmla="*/ 790575 w 5514975"/>
              <a:gd name="connsiteY39" fmla="*/ 0 h 590550"/>
              <a:gd name="connsiteX40" fmla="*/ 733425 w 5514975"/>
              <a:gd name="connsiteY40" fmla="*/ 0 h 590550"/>
              <a:gd name="connsiteX41" fmla="*/ 742950 w 5514975"/>
              <a:gd name="connsiteY41" fmla="*/ 361950 h 590550"/>
              <a:gd name="connsiteX42" fmla="*/ 0 w 5514975"/>
              <a:gd name="connsiteY42" fmla="*/ 3810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514975" h="590550">
                <a:moveTo>
                  <a:pt x="0" y="381000"/>
                </a:moveTo>
                <a:lnTo>
                  <a:pt x="371475" y="561975"/>
                </a:lnTo>
                <a:lnTo>
                  <a:pt x="838200" y="590550"/>
                </a:lnTo>
                <a:lnTo>
                  <a:pt x="1219200" y="552450"/>
                </a:lnTo>
                <a:lnTo>
                  <a:pt x="1619250" y="581025"/>
                </a:lnTo>
                <a:lnTo>
                  <a:pt x="1990725" y="542925"/>
                </a:lnTo>
                <a:lnTo>
                  <a:pt x="2286000" y="447675"/>
                </a:lnTo>
                <a:lnTo>
                  <a:pt x="2581275" y="571500"/>
                </a:lnTo>
                <a:lnTo>
                  <a:pt x="3276600" y="533400"/>
                </a:lnTo>
                <a:lnTo>
                  <a:pt x="3810000" y="428625"/>
                </a:lnTo>
                <a:lnTo>
                  <a:pt x="4048125" y="485775"/>
                </a:lnTo>
                <a:lnTo>
                  <a:pt x="4410075" y="514350"/>
                </a:lnTo>
                <a:lnTo>
                  <a:pt x="5010150" y="485775"/>
                </a:lnTo>
                <a:lnTo>
                  <a:pt x="5200650" y="466725"/>
                </a:lnTo>
                <a:lnTo>
                  <a:pt x="5295900" y="533400"/>
                </a:lnTo>
                <a:lnTo>
                  <a:pt x="5419725" y="485775"/>
                </a:lnTo>
                <a:lnTo>
                  <a:pt x="5514975" y="333375"/>
                </a:lnTo>
                <a:lnTo>
                  <a:pt x="4791075" y="333375"/>
                </a:lnTo>
                <a:lnTo>
                  <a:pt x="4781550" y="323850"/>
                </a:lnTo>
                <a:lnTo>
                  <a:pt x="4772025" y="0"/>
                </a:lnTo>
                <a:lnTo>
                  <a:pt x="4695825" y="0"/>
                </a:lnTo>
                <a:lnTo>
                  <a:pt x="4724400" y="371475"/>
                </a:lnTo>
                <a:lnTo>
                  <a:pt x="3971925" y="342900"/>
                </a:lnTo>
                <a:lnTo>
                  <a:pt x="3962400" y="0"/>
                </a:lnTo>
                <a:lnTo>
                  <a:pt x="3876675" y="9525"/>
                </a:lnTo>
                <a:lnTo>
                  <a:pt x="3895725" y="342900"/>
                </a:lnTo>
                <a:lnTo>
                  <a:pt x="3152775" y="361950"/>
                </a:lnTo>
                <a:lnTo>
                  <a:pt x="3152775" y="19050"/>
                </a:lnTo>
                <a:lnTo>
                  <a:pt x="3095625" y="9525"/>
                </a:lnTo>
                <a:lnTo>
                  <a:pt x="3133725" y="342900"/>
                </a:lnTo>
                <a:lnTo>
                  <a:pt x="2381250" y="333375"/>
                </a:lnTo>
                <a:lnTo>
                  <a:pt x="2371725" y="0"/>
                </a:lnTo>
                <a:lnTo>
                  <a:pt x="2305050" y="0"/>
                </a:lnTo>
                <a:lnTo>
                  <a:pt x="2352675" y="352425"/>
                </a:lnTo>
                <a:lnTo>
                  <a:pt x="1571625" y="333375"/>
                </a:lnTo>
                <a:lnTo>
                  <a:pt x="1562100" y="9525"/>
                </a:lnTo>
                <a:lnTo>
                  <a:pt x="1504950" y="9525"/>
                </a:lnTo>
                <a:lnTo>
                  <a:pt x="1533525" y="371475"/>
                </a:lnTo>
                <a:lnTo>
                  <a:pt x="781050" y="371475"/>
                </a:lnTo>
                <a:lnTo>
                  <a:pt x="790575" y="0"/>
                </a:lnTo>
                <a:lnTo>
                  <a:pt x="733425" y="0"/>
                </a:lnTo>
                <a:lnTo>
                  <a:pt x="742950" y="361950"/>
                </a:lnTo>
                <a:lnTo>
                  <a:pt x="0" y="381000"/>
                </a:lnTo>
                <a:close/>
              </a:path>
            </a:pathLst>
          </a:custGeom>
          <a:solidFill>
            <a:sysClr val="window" lastClr="FFFFFF">
              <a:lumMod val="85000"/>
            </a:sys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6" name="Freeform 36">
            <a:extLst>
              <a:ext uri="{FF2B5EF4-FFF2-40B4-BE49-F238E27FC236}">
                <a16:creationId xmlns:a16="http://schemas.microsoft.com/office/drawing/2014/main" id="{4B3B274E-74BE-FF7C-9828-B90B29B1984F}"/>
              </a:ext>
            </a:extLst>
          </p:cNvPr>
          <p:cNvSpPr/>
          <p:nvPr/>
        </p:nvSpPr>
        <p:spPr>
          <a:xfrm>
            <a:off x="4400373" y="1130255"/>
            <a:ext cx="5133024" cy="612115"/>
          </a:xfrm>
          <a:custGeom>
            <a:avLst/>
            <a:gdLst>
              <a:gd name="connsiteX0" fmla="*/ 5219700 w 5591175"/>
              <a:gd name="connsiteY0" fmla="*/ 666750 h 666750"/>
              <a:gd name="connsiteX1" fmla="*/ 5238750 w 5591175"/>
              <a:gd name="connsiteY1" fmla="*/ 285750 h 666750"/>
              <a:gd name="connsiteX2" fmla="*/ 0 w 5591175"/>
              <a:gd name="connsiteY2" fmla="*/ 323850 h 666750"/>
              <a:gd name="connsiteX3" fmla="*/ 409575 w 5591175"/>
              <a:gd name="connsiteY3" fmla="*/ 161925 h 666750"/>
              <a:gd name="connsiteX4" fmla="*/ 847725 w 5591175"/>
              <a:gd name="connsiteY4" fmla="*/ 66675 h 666750"/>
              <a:gd name="connsiteX5" fmla="*/ 1314450 w 5591175"/>
              <a:gd name="connsiteY5" fmla="*/ 28575 h 666750"/>
              <a:gd name="connsiteX6" fmla="*/ 1819275 w 5591175"/>
              <a:gd name="connsiteY6" fmla="*/ 76200 h 666750"/>
              <a:gd name="connsiteX7" fmla="*/ 2638425 w 5591175"/>
              <a:gd name="connsiteY7" fmla="*/ 47625 h 666750"/>
              <a:gd name="connsiteX8" fmla="*/ 3209925 w 5591175"/>
              <a:gd name="connsiteY8" fmla="*/ 57150 h 666750"/>
              <a:gd name="connsiteX9" fmla="*/ 4095750 w 5591175"/>
              <a:gd name="connsiteY9" fmla="*/ 133350 h 666750"/>
              <a:gd name="connsiteX10" fmla="*/ 4686300 w 5591175"/>
              <a:gd name="connsiteY10" fmla="*/ 219075 h 666750"/>
              <a:gd name="connsiteX11" fmla="*/ 4905375 w 5591175"/>
              <a:gd name="connsiteY11" fmla="*/ 238125 h 666750"/>
              <a:gd name="connsiteX12" fmla="*/ 5276850 w 5591175"/>
              <a:gd name="connsiteY12" fmla="*/ 85725 h 666750"/>
              <a:gd name="connsiteX13" fmla="*/ 5505450 w 5591175"/>
              <a:gd name="connsiteY13" fmla="*/ 0 h 666750"/>
              <a:gd name="connsiteX14" fmla="*/ 5591175 w 5591175"/>
              <a:gd name="connsiteY14" fmla="*/ 19050 h 666750"/>
              <a:gd name="connsiteX15" fmla="*/ 5276850 w 5591175"/>
              <a:gd name="connsiteY15" fmla="*/ 657225 h 666750"/>
              <a:gd name="connsiteX16" fmla="*/ 5219700 w 5591175"/>
              <a:gd name="connsiteY16"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91175" h="666750">
                <a:moveTo>
                  <a:pt x="5219700" y="666750"/>
                </a:moveTo>
                <a:lnTo>
                  <a:pt x="5238750" y="285750"/>
                </a:lnTo>
                <a:lnTo>
                  <a:pt x="0" y="323850"/>
                </a:lnTo>
                <a:lnTo>
                  <a:pt x="409575" y="161925"/>
                </a:lnTo>
                <a:lnTo>
                  <a:pt x="847725" y="66675"/>
                </a:lnTo>
                <a:lnTo>
                  <a:pt x="1314450" y="28575"/>
                </a:lnTo>
                <a:lnTo>
                  <a:pt x="1819275" y="76200"/>
                </a:lnTo>
                <a:lnTo>
                  <a:pt x="2638425" y="47625"/>
                </a:lnTo>
                <a:lnTo>
                  <a:pt x="3209925" y="57150"/>
                </a:lnTo>
                <a:lnTo>
                  <a:pt x="4095750" y="133350"/>
                </a:lnTo>
                <a:lnTo>
                  <a:pt x="4686300" y="219075"/>
                </a:lnTo>
                <a:lnTo>
                  <a:pt x="4905375" y="238125"/>
                </a:lnTo>
                <a:lnTo>
                  <a:pt x="5276850" y="85725"/>
                </a:lnTo>
                <a:lnTo>
                  <a:pt x="5505450" y="0"/>
                </a:lnTo>
                <a:lnTo>
                  <a:pt x="5591175" y="19050"/>
                </a:lnTo>
                <a:lnTo>
                  <a:pt x="5276850" y="657225"/>
                </a:lnTo>
                <a:lnTo>
                  <a:pt x="5219700" y="666750"/>
                </a:lnTo>
                <a:close/>
              </a:path>
            </a:pathLst>
          </a:custGeom>
          <a:solidFill>
            <a:sysClr val="window" lastClr="FFFFFF">
              <a:lumMod val="85000"/>
            </a:sys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7" name="Freeform 37">
            <a:extLst>
              <a:ext uri="{FF2B5EF4-FFF2-40B4-BE49-F238E27FC236}">
                <a16:creationId xmlns:a16="http://schemas.microsoft.com/office/drawing/2014/main" id="{8662DACF-7C4E-5A40-C557-0A8134A890B0}"/>
              </a:ext>
            </a:extLst>
          </p:cNvPr>
          <p:cNvSpPr/>
          <p:nvPr/>
        </p:nvSpPr>
        <p:spPr>
          <a:xfrm>
            <a:off x="3447222" y="1200211"/>
            <a:ext cx="926918" cy="603371"/>
          </a:xfrm>
          <a:custGeom>
            <a:avLst/>
            <a:gdLst>
              <a:gd name="connsiteX0" fmla="*/ 762000 w 1009650"/>
              <a:gd name="connsiteY0" fmla="*/ 0 h 657225"/>
              <a:gd name="connsiteX1" fmla="*/ 857250 w 1009650"/>
              <a:gd name="connsiteY1" fmla="*/ 161925 h 657225"/>
              <a:gd name="connsiteX2" fmla="*/ 1009650 w 1009650"/>
              <a:gd name="connsiteY2" fmla="*/ 238125 h 657225"/>
              <a:gd name="connsiteX3" fmla="*/ 790575 w 1009650"/>
              <a:gd name="connsiteY3" fmla="*/ 228600 h 657225"/>
              <a:gd name="connsiteX4" fmla="*/ 771525 w 1009650"/>
              <a:gd name="connsiteY4" fmla="*/ 609600 h 657225"/>
              <a:gd name="connsiteX5" fmla="*/ 666750 w 1009650"/>
              <a:gd name="connsiteY5" fmla="*/ 561975 h 657225"/>
              <a:gd name="connsiteX6" fmla="*/ 428625 w 1009650"/>
              <a:gd name="connsiteY6" fmla="*/ 657225 h 657225"/>
              <a:gd name="connsiteX7" fmla="*/ 247650 w 1009650"/>
              <a:gd name="connsiteY7" fmla="*/ 647700 h 657225"/>
              <a:gd name="connsiteX8" fmla="*/ 57150 w 1009650"/>
              <a:gd name="connsiteY8" fmla="*/ 561975 h 657225"/>
              <a:gd name="connsiteX9" fmla="*/ 0 w 1009650"/>
              <a:gd name="connsiteY9" fmla="*/ 495300 h 657225"/>
              <a:gd name="connsiteX10" fmla="*/ 742950 w 1009650"/>
              <a:gd name="connsiteY10" fmla="*/ 466725 h 657225"/>
              <a:gd name="connsiteX11" fmla="*/ 762000 w 1009650"/>
              <a:gd name="connsiteY11"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657225">
                <a:moveTo>
                  <a:pt x="762000" y="0"/>
                </a:moveTo>
                <a:lnTo>
                  <a:pt x="857250" y="161925"/>
                </a:lnTo>
                <a:lnTo>
                  <a:pt x="1009650" y="238125"/>
                </a:lnTo>
                <a:lnTo>
                  <a:pt x="790575" y="228600"/>
                </a:lnTo>
                <a:lnTo>
                  <a:pt x="771525" y="609600"/>
                </a:lnTo>
                <a:lnTo>
                  <a:pt x="666750" y="561975"/>
                </a:lnTo>
                <a:lnTo>
                  <a:pt x="428625" y="657225"/>
                </a:lnTo>
                <a:lnTo>
                  <a:pt x="247650" y="647700"/>
                </a:lnTo>
                <a:lnTo>
                  <a:pt x="57150" y="561975"/>
                </a:lnTo>
                <a:lnTo>
                  <a:pt x="0" y="495300"/>
                </a:lnTo>
                <a:lnTo>
                  <a:pt x="742950" y="466725"/>
                </a:lnTo>
                <a:lnTo>
                  <a:pt x="762000" y="0"/>
                </a:lnTo>
                <a:close/>
              </a:path>
            </a:pathLst>
          </a:custGeom>
          <a:solidFill>
            <a:sysClr val="window" lastClr="FFFFFF">
              <a:lumMod val="85000"/>
            </a:sys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48" name="TextBox 147">
            <a:extLst>
              <a:ext uri="{FF2B5EF4-FFF2-40B4-BE49-F238E27FC236}">
                <a16:creationId xmlns:a16="http://schemas.microsoft.com/office/drawing/2014/main" id="{68AB4759-4456-C7E5-4F60-CF9D810419BF}"/>
              </a:ext>
            </a:extLst>
          </p:cNvPr>
          <p:cNvSpPr txBox="1"/>
          <p:nvPr/>
        </p:nvSpPr>
        <p:spPr>
          <a:xfrm>
            <a:off x="4197696" y="1417009"/>
            <a:ext cx="658670"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Vasomotor </a:t>
            </a:r>
          </a:p>
          <a:p>
            <a:pPr algn="ctr" defTabSz="1097280"/>
            <a:r>
              <a:rPr lang="en-US" sz="700" b="1" dirty="0">
                <a:latin typeface="Arial" panose="020B0604020202020204" pitchFamily="34" charset="0"/>
                <a:cs typeface="Arial" panose="020B0604020202020204" pitchFamily="34" charset="0"/>
              </a:rPr>
              <a:t>Instability </a:t>
            </a:r>
          </a:p>
        </p:txBody>
      </p:sp>
      <p:sp>
        <p:nvSpPr>
          <p:cNvPr id="149" name="TextBox 148">
            <a:extLst>
              <a:ext uri="{FF2B5EF4-FFF2-40B4-BE49-F238E27FC236}">
                <a16:creationId xmlns:a16="http://schemas.microsoft.com/office/drawing/2014/main" id="{6998C99E-0162-1CD1-ABA3-21FE5EE5B2D3}"/>
              </a:ext>
            </a:extLst>
          </p:cNvPr>
          <p:cNvSpPr txBox="1"/>
          <p:nvPr/>
        </p:nvSpPr>
        <p:spPr>
          <a:xfrm>
            <a:off x="5027712" y="1417009"/>
            <a:ext cx="529699"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Bone </a:t>
            </a:r>
          </a:p>
          <a:p>
            <a:pPr algn="ctr" defTabSz="1097280"/>
            <a:r>
              <a:rPr lang="en-US" sz="700" b="1" dirty="0">
                <a:latin typeface="Arial" panose="020B0604020202020204" pitchFamily="34" charset="0"/>
                <a:cs typeface="Arial" panose="020B0604020202020204" pitchFamily="34" charset="0"/>
              </a:rPr>
              <a:t>Density</a:t>
            </a:r>
          </a:p>
        </p:txBody>
      </p:sp>
      <p:sp>
        <p:nvSpPr>
          <p:cNvPr id="150" name="TextBox 149">
            <a:extLst>
              <a:ext uri="{FF2B5EF4-FFF2-40B4-BE49-F238E27FC236}">
                <a16:creationId xmlns:a16="http://schemas.microsoft.com/office/drawing/2014/main" id="{40EFAAB9-5F87-1217-AA3F-714974120476}"/>
              </a:ext>
            </a:extLst>
          </p:cNvPr>
          <p:cNvSpPr txBox="1"/>
          <p:nvPr/>
        </p:nvSpPr>
        <p:spPr>
          <a:xfrm>
            <a:off x="5599598" y="1470870"/>
            <a:ext cx="828705"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Ventilation </a:t>
            </a:r>
          </a:p>
        </p:txBody>
      </p:sp>
      <p:sp>
        <p:nvSpPr>
          <p:cNvPr id="151" name="TextBox 150">
            <a:extLst>
              <a:ext uri="{FF2B5EF4-FFF2-40B4-BE49-F238E27FC236}">
                <a16:creationId xmlns:a16="http://schemas.microsoft.com/office/drawing/2014/main" id="{6ED2AAEE-D431-D866-7BBD-D26393C12C1F}"/>
              </a:ext>
            </a:extLst>
          </p:cNvPr>
          <p:cNvSpPr txBox="1"/>
          <p:nvPr/>
        </p:nvSpPr>
        <p:spPr>
          <a:xfrm>
            <a:off x="6336792" y="1417009"/>
            <a:ext cx="828705"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Sensory </a:t>
            </a:r>
          </a:p>
          <a:p>
            <a:pPr algn="ctr" defTabSz="1097280"/>
            <a:r>
              <a:rPr lang="en-US" sz="700" b="1" dirty="0">
                <a:latin typeface="Arial" panose="020B0604020202020204" pitchFamily="34" charset="0"/>
                <a:cs typeface="Arial" panose="020B0604020202020204" pitchFamily="34" charset="0"/>
              </a:rPr>
              <a:t>Continence </a:t>
            </a:r>
          </a:p>
        </p:txBody>
      </p:sp>
      <p:sp>
        <p:nvSpPr>
          <p:cNvPr id="152" name="TextBox 151">
            <a:extLst>
              <a:ext uri="{FF2B5EF4-FFF2-40B4-BE49-F238E27FC236}">
                <a16:creationId xmlns:a16="http://schemas.microsoft.com/office/drawing/2014/main" id="{AC72294B-6874-5211-AABD-727C4BFEA442}"/>
              </a:ext>
            </a:extLst>
          </p:cNvPr>
          <p:cNvSpPr txBox="1"/>
          <p:nvPr/>
        </p:nvSpPr>
        <p:spPr>
          <a:xfrm>
            <a:off x="7013479" y="1417009"/>
            <a:ext cx="828705"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Altered Thirst </a:t>
            </a:r>
          </a:p>
          <a:p>
            <a:pPr algn="ctr" defTabSz="1097280"/>
            <a:r>
              <a:rPr lang="en-US" sz="700" b="1" dirty="0">
                <a:latin typeface="Arial" panose="020B0604020202020204" pitchFamily="34" charset="0"/>
                <a:cs typeface="Arial" panose="020B0604020202020204" pitchFamily="34" charset="0"/>
              </a:rPr>
              <a:t>&amp; Nutrition </a:t>
            </a:r>
          </a:p>
        </p:txBody>
      </p:sp>
      <p:sp>
        <p:nvSpPr>
          <p:cNvPr id="153" name="TextBox 152">
            <a:extLst>
              <a:ext uri="{FF2B5EF4-FFF2-40B4-BE49-F238E27FC236}">
                <a16:creationId xmlns:a16="http://schemas.microsoft.com/office/drawing/2014/main" id="{A3B5BD6F-60B8-56D3-FBE1-CAB84C3FA6E0}"/>
              </a:ext>
            </a:extLst>
          </p:cNvPr>
          <p:cNvSpPr txBox="1"/>
          <p:nvPr/>
        </p:nvSpPr>
        <p:spPr>
          <a:xfrm>
            <a:off x="7845110" y="1417009"/>
            <a:ext cx="621063"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Fragile </a:t>
            </a:r>
          </a:p>
          <a:p>
            <a:pPr algn="ctr" defTabSz="1097280"/>
            <a:r>
              <a:rPr lang="en-US" sz="700" b="1" dirty="0">
                <a:latin typeface="Arial" panose="020B0604020202020204" pitchFamily="34" charset="0"/>
                <a:cs typeface="Arial" panose="020B0604020202020204" pitchFamily="34" charset="0"/>
              </a:rPr>
              <a:t>Skin</a:t>
            </a:r>
          </a:p>
        </p:txBody>
      </p:sp>
      <p:sp>
        <p:nvSpPr>
          <p:cNvPr id="154" name="TextBox 153">
            <a:extLst>
              <a:ext uri="{FF2B5EF4-FFF2-40B4-BE49-F238E27FC236}">
                <a16:creationId xmlns:a16="http://schemas.microsoft.com/office/drawing/2014/main" id="{7120657A-1E09-D6CF-B21F-DA237D13D4D3}"/>
              </a:ext>
            </a:extLst>
          </p:cNvPr>
          <p:cNvSpPr txBox="1"/>
          <p:nvPr/>
        </p:nvSpPr>
        <p:spPr>
          <a:xfrm>
            <a:off x="8491166" y="1417009"/>
            <a:ext cx="778617"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Tendency to Incontinence </a:t>
            </a:r>
          </a:p>
        </p:txBody>
      </p:sp>
      <p:sp>
        <p:nvSpPr>
          <p:cNvPr id="155" name="TextBox 154">
            <a:extLst>
              <a:ext uri="{FF2B5EF4-FFF2-40B4-BE49-F238E27FC236}">
                <a16:creationId xmlns:a16="http://schemas.microsoft.com/office/drawing/2014/main" id="{1EA55154-A893-4339-E4AE-D11B8A2F8209}"/>
              </a:ext>
            </a:extLst>
          </p:cNvPr>
          <p:cNvSpPr txBox="1"/>
          <p:nvPr/>
        </p:nvSpPr>
        <p:spPr>
          <a:xfrm>
            <a:off x="3466849" y="1328094"/>
            <a:ext cx="544277" cy="261610"/>
          </a:xfrm>
          <a:prstGeom prst="rect">
            <a:avLst/>
          </a:prstGeom>
          <a:noFill/>
        </p:spPr>
        <p:txBody>
          <a:bodyPr wrap="square" lIns="0" tIns="0" rIns="0" rtlCol="0">
            <a:spAutoFit/>
          </a:bodyPr>
          <a:lstStyle/>
          <a:p>
            <a:pPr algn="ctr" defTabSz="1097280"/>
            <a:r>
              <a:rPr lang="en-US" sz="700" b="1" dirty="0">
                <a:latin typeface="Arial" panose="020B0604020202020204" pitchFamily="34" charset="0"/>
                <a:cs typeface="Arial" panose="020B0604020202020204" pitchFamily="34" charset="0"/>
              </a:rPr>
              <a:t>Muscle Strength</a:t>
            </a:r>
          </a:p>
        </p:txBody>
      </p:sp>
      <p:sp>
        <p:nvSpPr>
          <p:cNvPr id="156" name="TextBox 155">
            <a:extLst>
              <a:ext uri="{FF2B5EF4-FFF2-40B4-BE49-F238E27FC236}">
                <a16:creationId xmlns:a16="http://schemas.microsoft.com/office/drawing/2014/main" id="{67581135-38C1-2858-EF2B-0C8724CA890A}"/>
              </a:ext>
            </a:extLst>
          </p:cNvPr>
          <p:cNvSpPr txBox="1"/>
          <p:nvPr/>
        </p:nvSpPr>
        <p:spPr>
          <a:xfrm>
            <a:off x="8519034" y="3241038"/>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Functional </a:t>
            </a:r>
          </a:p>
          <a:p>
            <a:pPr algn="ctr" defTabSz="1097280"/>
            <a:r>
              <a:rPr lang="en-US" sz="700" b="1" dirty="0">
                <a:latin typeface="Arial" panose="020B0604020202020204" pitchFamily="34" charset="0"/>
                <a:cs typeface="Arial" panose="020B0604020202020204" pitchFamily="34" charset="0"/>
              </a:rPr>
              <a:t>Incontinence</a:t>
            </a:r>
          </a:p>
        </p:txBody>
      </p:sp>
      <p:sp>
        <p:nvSpPr>
          <p:cNvPr id="157" name="TextBox 156">
            <a:extLst>
              <a:ext uri="{FF2B5EF4-FFF2-40B4-BE49-F238E27FC236}">
                <a16:creationId xmlns:a16="http://schemas.microsoft.com/office/drawing/2014/main" id="{98E031FB-DA3E-5940-6CBD-8BD5161289F9}"/>
              </a:ext>
            </a:extLst>
          </p:cNvPr>
          <p:cNvSpPr txBox="1"/>
          <p:nvPr/>
        </p:nvSpPr>
        <p:spPr>
          <a:xfrm>
            <a:off x="3379909" y="2389087"/>
            <a:ext cx="839473" cy="415498"/>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Immobilization - High Bed  Rails</a:t>
            </a:r>
          </a:p>
        </p:txBody>
      </p:sp>
      <p:sp>
        <p:nvSpPr>
          <p:cNvPr id="158" name="TextBox 157">
            <a:extLst>
              <a:ext uri="{FF2B5EF4-FFF2-40B4-BE49-F238E27FC236}">
                <a16:creationId xmlns:a16="http://schemas.microsoft.com/office/drawing/2014/main" id="{5595CC16-3CEF-0B27-E17D-93576DA64071}"/>
              </a:ext>
            </a:extLst>
          </p:cNvPr>
          <p:cNvSpPr txBox="1"/>
          <p:nvPr/>
        </p:nvSpPr>
        <p:spPr>
          <a:xfrm>
            <a:off x="4286292" y="2442948"/>
            <a:ext cx="559649"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Plasma Volume</a:t>
            </a:r>
          </a:p>
        </p:txBody>
      </p:sp>
      <p:sp>
        <p:nvSpPr>
          <p:cNvPr id="159" name="Down Arrow 60">
            <a:extLst>
              <a:ext uri="{FF2B5EF4-FFF2-40B4-BE49-F238E27FC236}">
                <a16:creationId xmlns:a16="http://schemas.microsoft.com/office/drawing/2014/main" id="{A2C60B4C-FBFB-74CC-B00F-75D4AD52E697}"/>
              </a:ext>
            </a:extLst>
          </p:cNvPr>
          <p:cNvSpPr/>
          <p:nvPr/>
        </p:nvSpPr>
        <p:spPr>
          <a:xfrm>
            <a:off x="4267338" y="2478637"/>
            <a:ext cx="69956" cy="240856"/>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645F4203-FC91-FC83-1E86-0FDFDC84D217}"/>
              </a:ext>
            </a:extLst>
          </p:cNvPr>
          <p:cNvSpPr txBox="1"/>
          <p:nvPr/>
        </p:nvSpPr>
        <p:spPr>
          <a:xfrm>
            <a:off x="4872028" y="2442948"/>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Accelerated Bone Loss</a:t>
            </a:r>
          </a:p>
        </p:txBody>
      </p:sp>
      <p:sp>
        <p:nvSpPr>
          <p:cNvPr id="161" name="Down Arrow 62">
            <a:extLst>
              <a:ext uri="{FF2B5EF4-FFF2-40B4-BE49-F238E27FC236}">
                <a16:creationId xmlns:a16="http://schemas.microsoft.com/office/drawing/2014/main" id="{A1504CB5-F116-B11E-783D-0DF350D6B83D}"/>
              </a:ext>
            </a:extLst>
          </p:cNvPr>
          <p:cNvSpPr/>
          <p:nvPr/>
        </p:nvSpPr>
        <p:spPr>
          <a:xfrm>
            <a:off x="3982754" y="1340157"/>
            <a:ext cx="69956" cy="201056"/>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62" name="Down Arrow 63">
            <a:extLst>
              <a:ext uri="{FF2B5EF4-FFF2-40B4-BE49-F238E27FC236}">
                <a16:creationId xmlns:a16="http://schemas.microsoft.com/office/drawing/2014/main" id="{0284A62D-B5F8-1F4B-8953-2D1725E39E2A}"/>
              </a:ext>
            </a:extLst>
          </p:cNvPr>
          <p:cNvSpPr/>
          <p:nvPr/>
        </p:nvSpPr>
        <p:spPr>
          <a:xfrm>
            <a:off x="5677667" y="1483586"/>
            <a:ext cx="69956" cy="190725"/>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63" name="Down Arrow 64">
            <a:extLst>
              <a:ext uri="{FF2B5EF4-FFF2-40B4-BE49-F238E27FC236}">
                <a16:creationId xmlns:a16="http://schemas.microsoft.com/office/drawing/2014/main" id="{6064DE50-4E80-CFEF-F15B-6F8D0CA7E328}"/>
              </a:ext>
            </a:extLst>
          </p:cNvPr>
          <p:cNvSpPr/>
          <p:nvPr/>
        </p:nvSpPr>
        <p:spPr>
          <a:xfrm>
            <a:off x="6405486" y="1480141"/>
            <a:ext cx="69956" cy="190725"/>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E5635ED9-8834-EF59-3E62-A1C1FC73E88F}"/>
              </a:ext>
            </a:extLst>
          </p:cNvPr>
          <p:cNvSpPr txBox="1"/>
          <p:nvPr/>
        </p:nvSpPr>
        <p:spPr>
          <a:xfrm>
            <a:off x="5692580" y="2442948"/>
            <a:ext cx="607043"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Closing </a:t>
            </a:r>
          </a:p>
          <a:p>
            <a:pPr algn="ctr" defTabSz="1097280"/>
            <a:r>
              <a:rPr lang="en-US" sz="700" b="1" dirty="0">
                <a:latin typeface="Arial" panose="020B0604020202020204" pitchFamily="34" charset="0"/>
                <a:cs typeface="Arial" panose="020B0604020202020204" pitchFamily="34" charset="0"/>
              </a:rPr>
              <a:t>Volume</a:t>
            </a:r>
          </a:p>
        </p:txBody>
      </p:sp>
      <p:sp>
        <p:nvSpPr>
          <p:cNvPr id="165" name="Down Arrow 66">
            <a:extLst>
              <a:ext uri="{FF2B5EF4-FFF2-40B4-BE49-F238E27FC236}">
                <a16:creationId xmlns:a16="http://schemas.microsoft.com/office/drawing/2014/main" id="{7546A154-B398-B4E3-8EF6-3FB6718B14CC}"/>
              </a:ext>
            </a:extLst>
          </p:cNvPr>
          <p:cNvSpPr/>
          <p:nvPr/>
        </p:nvSpPr>
        <p:spPr>
          <a:xfrm flipV="1">
            <a:off x="5705698" y="2500523"/>
            <a:ext cx="69956" cy="240856"/>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66" name="TextBox 165">
            <a:extLst>
              <a:ext uri="{FF2B5EF4-FFF2-40B4-BE49-F238E27FC236}">
                <a16:creationId xmlns:a16="http://schemas.microsoft.com/office/drawing/2014/main" id="{0AFB75AB-438A-3903-F33B-83DD99B010AB}"/>
              </a:ext>
            </a:extLst>
          </p:cNvPr>
          <p:cNvSpPr txBox="1"/>
          <p:nvPr/>
        </p:nvSpPr>
        <p:spPr>
          <a:xfrm>
            <a:off x="6304047" y="2335226"/>
            <a:ext cx="832807" cy="523220"/>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Sensory </a:t>
            </a:r>
          </a:p>
          <a:p>
            <a:pPr algn="ctr" defTabSz="1097280"/>
            <a:r>
              <a:rPr lang="en-US" sz="700" b="1" dirty="0">
                <a:latin typeface="Arial" panose="020B0604020202020204" pitchFamily="34" charset="0"/>
                <a:cs typeface="Arial" panose="020B0604020202020204" pitchFamily="34" charset="0"/>
              </a:rPr>
              <a:t>Depravation</a:t>
            </a:r>
          </a:p>
          <a:p>
            <a:pPr algn="ctr" defTabSz="1097280"/>
            <a:r>
              <a:rPr lang="en-US" sz="700" b="1" dirty="0">
                <a:latin typeface="Arial" panose="020B0604020202020204" pitchFamily="34" charset="0"/>
                <a:cs typeface="Arial" panose="020B0604020202020204" pitchFamily="34" charset="0"/>
              </a:rPr>
              <a:t>Glasses or Hearing Aid </a:t>
            </a:r>
          </a:p>
        </p:txBody>
      </p:sp>
      <p:sp>
        <p:nvSpPr>
          <p:cNvPr id="167" name="TextBox 166">
            <a:extLst>
              <a:ext uri="{FF2B5EF4-FFF2-40B4-BE49-F238E27FC236}">
                <a16:creationId xmlns:a16="http://schemas.microsoft.com/office/drawing/2014/main" id="{3442DD6B-14E2-2503-1708-E901AB4BA494}"/>
              </a:ext>
            </a:extLst>
          </p:cNvPr>
          <p:cNvSpPr txBox="1"/>
          <p:nvPr/>
        </p:nvSpPr>
        <p:spPr>
          <a:xfrm>
            <a:off x="7114531" y="2389087"/>
            <a:ext cx="607043" cy="415498"/>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Barriers </a:t>
            </a:r>
          </a:p>
          <a:p>
            <a:pPr algn="ctr" defTabSz="1097280"/>
            <a:r>
              <a:rPr lang="en-US" sz="700" b="1" dirty="0">
                <a:latin typeface="Arial" panose="020B0604020202020204" pitchFamily="34" charset="0"/>
                <a:cs typeface="Arial" panose="020B0604020202020204" pitchFamily="34" charset="0"/>
              </a:rPr>
              <a:t>“Tether”</a:t>
            </a:r>
          </a:p>
          <a:p>
            <a:pPr algn="ctr" defTabSz="1097280"/>
            <a:r>
              <a:rPr lang="en-US" sz="700" b="1" dirty="0">
                <a:latin typeface="Arial" panose="020B0604020202020204" pitchFamily="34" charset="0"/>
                <a:cs typeface="Arial" panose="020B0604020202020204" pitchFamily="34" charset="0"/>
              </a:rPr>
              <a:t>Rx Diet </a:t>
            </a:r>
          </a:p>
        </p:txBody>
      </p:sp>
      <p:sp>
        <p:nvSpPr>
          <p:cNvPr id="168" name="TextBox 167">
            <a:extLst>
              <a:ext uri="{FF2B5EF4-FFF2-40B4-BE49-F238E27FC236}">
                <a16:creationId xmlns:a16="http://schemas.microsoft.com/office/drawing/2014/main" id="{8D412F4A-4CC7-45D4-6A7D-1685900BB45A}"/>
              </a:ext>
            </a:extLst>
          </p:cNvPr>
          <p:cNvSpPr txBox="1"/>
          <p:nvPr/>
        </p:nvSpPr>
        <p:spPr>
          <a:xfrm>
            <a:off x="7736725" y="2389087"/>
            <a:ext cx="832807" cy="415498"/>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Immobilization Shearing </a:t>
            </a:r>
            <a:br>
              <a:rPr lang="pl-PL"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Force </a:t>
            </a:r>
          </a:p>
        </p:txBody>
      </p:sp>
      <p:sp>
        <p:nvSpPr>
          <p:cNvPr id="169" name="TextBox 168">
            <a:extLst>
              <a:ext uri="{FF2B5EF4-FFF2-40B4-BE49-F238E27FC236}">
                <a16:creationId xmlns:a16="http://schemas.microsoft.com/office/drawing/2014/main" id="{AA7C34B8-385A-DFE9-3EF9-163780118BF6}"/>
              </a:ext>
            </a:extLst>
          </p:cNvPr>
          <p:cNvSpPr txBox="1"/>
          <p:nvPr/>
        </p:nvSpPr>
        <p:spPr>
          <a:xfrm>
            <a:off x="8589822" y="2442948"/>
            <a:ext cx="601705"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Barriers Tethers</a:t>
            </a:r>
          </a:p>
        </p:txBody>
      </p:sp>
      <p:sp>
        <p:nvSpPr>
          <p:cNvPr id="170" name="TextBox 169">
            <a:extLst>
              <a:ext uri="{FF2B5EF4-FFF2-40B4-BE49-F238E27FC236}">
                <a16:creationId xmlns:a16="http://schemas.microsoft.com/office/drawing/2014/main" id="{45CBAB89-1F74-7FC7-2AC3-1DCF53EBF3BC}"/>
              </a:ext>
            </a:extLst>
          </p:cNvPr>
          <p:cNvSpPr txBox="1"/>
          <p:nvPr/>
        </p:nvSpPr>
        <p:spPr>
          <a:xfrm>
            <a:off x="6775120" y="3167684"/>
            <a:ext cx="719739"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Dehydration</a:t>
            </a:r>
          </a:p>
        </p:txBody>
      </p:sp>
      <p:sp>
        <p:nvSpPr>
          <p:cNvPr id="171" name="TextBox 170">
            <a:extLst>
              <a:ext uri="{FF2B5EF4-FFF2-40B4-BE49-F238E27FC236}">
                <a16:creationId xmlns:a16="http://schemas.microsoft.com/office/drawing/2014/main" id="{9AE68508-A562-9AC6-C12E-0A362F285A88}"/>
              </a:ext>
            </a:extLst>
          </p:cNvPr>
          <p:cNvSpPr txBox="1"/>
          <p:nvPr/>
        </p:nvSpPr>
        <p:spPr>
          <a:xfrm>
            <a:off x="7485047" y="3175621"/>
            <a:ext cx="719739"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Malnutrition</a:t>
            </a:r>
          </a:p>
        </p:txBody>
      </p:sp>
      <p:sp>
        <p:nvSpPr>
          <p:cNvPr id="172" name="TextBox 171">
            <a:extLst>
              <a:ext uri="{FF2B5EF4-FFF2-40B4-BE49-F238E27FC236}">
                <a16:creationId xmlns:a16="http://schemas.microsoft.com/office/drawing/2014/main" id="{95BEBBF1-56D6-4C61-AC27-8A4C1DF8806A}"/>
              </a:ext>
            </a:extLst>
          </p:cNvPr>
          <p:cNvSpPr txBox="1"/>
          <p:nvPr/>
        </p:nvSpPr>
        <p:spPr>
          <a:xfrm>
            <a:off x="7613978" y="3692555"/>
            <a:ext cx="41973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Tube</a:t>
            </a:r>
          </a:p>
        </p:txBody>
      </p:sp>
      <p:sp>
        <p:nvSpPr>
          <p:cNvPr id="173" name="TextBox 172">
            <a:extLst>
              <a:ext uri="{FF2B5EF4-FFF2-40B4-BE49-F238E27FC236}">
                <a16:creationId xmlns:a16="http://schemas.microsoft.com/office/drawing/2014/main" id="{B0E077EA-7E02-A6CF-0A08-992F29B9E86B}"/>
              </a:ext>
            </a:extLst>
          </p:cNvPr>
          <p:cNvSpPr txBox="1"/>
          <p:nvPr/>
        </p:nvSpPr>
        <p:spPr>
          <a:xfrm>
            <a:off x="7499626" y="4154716"/>
            <a:ext cx="648440"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Aspiration</a:t>
            </a:r>
          </a:p>
        </p:txBody>
      </p:sp>
      <p:sp>
        <p:nvSpPr>
          <p:cNvPr id="174" name="TextBox 173">
            <a:extLst>
              <a:ext uri="{FF2B5EF4-FFF2-40B4-BE49-F238E27FC236}">
                <a16:creationId xmlns:a16="http://schemas.microsoft.com/office/drawing/2014/main" id="{2C8423A0-3C0F-735C-2F56-9763218855FA}"/>
              </a:ext>
            </a:extLst>
          </p:cNvPr>
          <p:cNvSpPr txBox="1"/>
          <p:nvPr/>
        </p:nvSpPr>
        <p:spPr>
          <a:xfrm>
            <a:off x="7804108" y="4587423"/>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Pressure </a:t>
            </a:r>
          </a:p>
          <a:p>
            <a:pPr algn="ctr" defTabSz="1097280"/>
            <a:r>
              <a:rPr lang="en-US" sz="700" b="1" dirty="0">
                <a:latin typeface="Arial" panose="020B0604020202020204" pitchFamily="34" charset="0"/>
                <a:cs typeface="Arial" panose="020B0604020202020204" pitchFamily="34" charset="0"/>
              </a:rPr>
              <a:t>Sore</a:t>
            </a:r>
          </a:p>
        </p:txBody>
      </p:sp>
      <p:sp>
        <p:nvSpPr>
          <p:cNvPr id="175" name="TextBox 174">
            <a:extLst>
              <a:ext uri="{FF2B5EF4-FFF2-40B4-BE49-F238E27FC236}">
                <a16:creationId xmlns:a16="http://schemas.microsoft.com/office/drawing/2014/main" id="{679343BA-7DD6-DDCA-E77C-EB2370A316F1}"/>
              </a:ext>
            </a:extLst>
          </p:cNvPr>
          <p:cNvSpPr txBox="1"/>
          <p:nvPr/>
        </p:nvSpPr>
        <p:spPr>
          <a:xfrm>
            <a:off x="7019353" y="4591146"/>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Chemical</a:t>
            </a:r>
          </a:p>
          <a:p>
            <a:pPr algn="ctr" defTabSz="1097280"/>
            <a:r>
              <a:rPr lang="en-US" sz="700" b="1" dirty="0">
                <a:latin typeface="Arial" panose="020B0604020202020204" pitchFamily="34" charset="0"/>
                <a:cs typeface="Arial" panose="020B0604020202020204" pitchFamily="34" charset="0"/>
              </a:rPr>
              <a:t>Restraint</a:t>
            </a:r>
          </a:p>
        </p:txBody>
      </p:sp>
      <p:sp>
        <p:nvSpPr>
          <p:cNvPr id="176" name="TextBox 175">
            <a:extLst>
              <a:ext uri="{FF2B5EF4-FFF2-40B4-BE49-F238E27FC236}">
                <a16:creationId xmlns:a16="http://schemas.microsoft.com/office/drawing/2014/main" id="{BC936203-ACE9-311F-095D-84AD3244D781}"/>
              </a:ext>
            </a:extLst>
          </p:cNvPr>
          <p:cNvSpPr txBox="1"/>
          <p:nvPr/>
        </p:nvSpPr>
        <p:spPr>
          <a:xfrm>
            <a:off x="7104096" y="5161038"/>
            <a:ext cx="649113"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Tardive</a:t>
            </a:r>
          </a:p>
          <a:p>
            <a:pPr algn="ctr" defTabSz="1097280"/>
            <a:r>
              <a:rPr lang="en-US" sz="700" b="1" dirty="0">
                <a:latin typeface="Arial" panose="020B0604020202020204" pitchFamily="34" charset="0"/>
                <a:cs typeface="Arial" panose="020B0604020202020204" pitchFamily="34" charset="0"/>
              </a:rPr>
              <a:t>Dyskinesia</a:t>
            </a:r>
          </a:p>
        </p:txBody>
      </p:sp>
      <p:sp>
        <p:nvSpPr>
          <p:cNvPr id="177" name="TextBox 176">
            <a:extLst>
              <a:ext uri="{FF2B5EF4-FFF2-40B4-BE49-F238E27FC236}">
                <a16:creationId xmlns:a16="http://schemas.microsoft.com/office/drawing/2014/main" id="{D6D1B384-1BAE-B9B1-4436-511F8A1358CE}"/>
              </a:ext>
            </a:extLst>
          </p:cNvPr>
          <p:cNvSpPr txBox="1"/>
          <p:nvPr/>
        </p:nvSpPr>
        <p:spPr>
          <a:xfrm>
            <a:off x="6345015" y="5173148"/>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False</a:t>
            </a:r>
          </a:p>
          <a:p>
            <a:pPr algn="ctr" defTabSz="1097280"/>
            <a:r>
              <a:rPr lang="en-US" sz="700" b="1" dirty="0">
                <a:latin typeface="Arial" panose="020B0604020202020204" pitchFamily="34" charset="0"/>
                <a:cs typeface="Arial" panose="020B0604020202020204" pitchFamily="34" charset="0"/>
              </a:rPr>
              <a:t>Label</a:t>
            </a:r>
          </a:p>
        </p:txBody>
      </p:sp>
      <p:sp>
        <p:nvSpPr>
          <p:cNvPr id="178" name="TextBox 177">
            <a:extLst>
              <a:ext uri="{FF2B5EF4-FFF2-40B4-BE49-F238E27FC236}">
                <a16:creationId xmlns:a16="http://schemas.microsoft.com/office/drawing/2014/main" id="{DFDD5FD9-CD0E-866B-4FED-26C01E29F563}"/>
              </a:ext>
            </a:extLst>
          </p:cNvPr>
          <p:cNvSpPr txBox="1"/>
          <p:nvPr/>
        </p:nvSpPr>
        <p:spPr>
          <a:xfrm>
            <a:off x="6328536" y="3682021"/>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Delirium</a:t>
            </a:r>
          </a:p>
        </p:txBody>
      </p:sp>
      <p:sp>
        <p:nvSpPr>
          <p:cNvPr id="179" name="TextBox 178">
            <a:extLst>
              <a:ext uri="{FF2B5EF4-FFF2-40B4-BE49-F238E27FC236}">
                <a16:creationId xmlns:a16="http://schemas.microsoft.com/office/drawing/2014/main" id="{EAF6667C-D708-8388-FCEA-F100D7104934}"/>
              </a:ext>
            </a:extLst>
          </p:cNvPr>
          <p:cNvSpPr txBox="1"/>
          <p:nvPr/>
        </p:nvSpPr>
        <p:spPr>
          <a:xfrm>
            <a:off x="5384100" y="3666406"/>
            <a:ext cx="769516" cy="200055"/>
          </a:xfrm>
          <a:prstGeom prst="rect">
            <a:avLst/>
          </a:prstGeom>
          <a:noFill/>
        </p:spPr>
        <p:txBody>
          <a:bodyPr wrap="square" rtlCol="0">
            <a:spAutoFit/>
          </a:bodyPr>
          <a:lstStyle/>
          <a:p>
            <a:pPr algn="ctr" defTabSz="1097280"/>
            <a:r>
              <a:rPr lang="en-US" sz="700" b="1" dirty="0" err="1">
                <a:latin typeface="Arial" panose="020B0604020202020204" pitchFamily="34" charset="0"/>
                <a:cs typeface="Arial" panose="020B0604020202020204" pitchFamily="34" charset="0"/>
              </a:rPr>
              <a:t>pO</a:t>
            </a:r>
            <a:r>
              <a:rPr lang="pl-PL" sz="700" b="1" baseline="-25000" dirty="0">
                <a:latin typeface="Arial" panose="020B0604020202020204" pitchFamily="34" charset="0"/>
                <a:cs typeface="Arial" panose="020B0604020202020204" pitchFamily="34" charset="0"/>
              </a:rPr>
              <a:t>2</a:t>
            </a:r>
            <a:endParaRPr lang="en-US" sz="700" b="1" baseline="-25000" dirty="0">
              <a:latin typeface="Arial" panose="020B0604020202020204" pitchFamily="34" charset="0"/>
              <a:cs typeface="Arial" panose="020B0604020202020204" pitchFamily="34" charset="0"/>
            </a:endParaRPr>
          </a:p>
        </p:txBody>
      </p:sp>
      <p:sp>
        <p:nvSpPr>
          <p:cNvPr id="181" name="TextBox 180">
            <a:extLst>
              <a:ext uri="{FF2B5EF4-FFF2-40B4-BE49-F238E27FC236}">
                <a16:creationId xmlns:a16="http://schemas.microsoft.com/office/drawing/2014/main" id="{21D57597-2823-2003-909C-8428DD284139}"/>
              </a:ext>
            </a:extLst>
          </p:cNvPr>
          <p:cNvSpPr txBox="1"/>
          <p:nvPr/>
        </p:nvSpPr>
        <p:spPr>
          <a:xfrm>
            <a:off x="4142273" y="3675047"/>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Syncope</a:t>
            </a:r>
          </a:p>
        </p:txBody>
      </p:sp>
      <p:sp>
        <p:nvSpPr>
          <p:cNvPr id="182" name="TextBox 181">
            <a:extLst>
              <a:ext uri="{FF2B5EF4-FFF2-40B4-BE49-F238E27FC236}">
                <a16:creationId xmlns:a16="http://schemas.microsoft.com/office/drawing/2014/main" id="{08097759-E56B-871D-BC9D-15B16CD9B1A4}"/>
              </a:ext>
            </a:extLst>
          </p:cNvPr>
          <p:cNvSpPr txBox="1"/>
          <p:nvPr/>
        </p:nvSpPr>
        <p:spPr>
          <a:xfrm>
            <a:off x="4164271" y="4629506"/>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Fall</a:t>
            </a:r>
          </a:p>
        </p:txBody>
      </p:sp>
      <p:sp>
        <p:nvSpPr>
          <p:cNvPr id="183" name="TextBox 182">
            <a:extLst>
              <a:ext uri="{FF2B5EF4-FFF2-40B4-BE49-F238E27FC236}">
                <a16:creationId xmlns:a16="http://schemas.microsoft.com/office/drawing/2014/main" id="{7E21C384-E8C2-2131-0D55-221F4219D74F}"/>
              </a:ext>
            </a:extLst>
          </p:cNvPr>
          <p:cNvSpPr txBox="1"/>
          <p:nvPr/>
        </p:nvSpPr>
        <p:spPr>
          <a:xfrm>
            <a:off x="4169680" y="5327037"/>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Fracture</a:t>
            </a:r>
          </a:p>
        </p:txBody>
      </p:sp>
      <p:sp>
        <p:nvSpPr>
          <p:cNvPr id="184" name="TextBox 183">
            <a:extLst>
              <a:ext uri="{FF2B5EF4-FFF2-40B4-BE49-F238E27FC236}">
                <a16:creationId xmlns:a16="http://schemas.microsoft.com/office/drawing/2014/main" id="{20786FBB-7EEB-C42A-E070-B6F888981859}"/>
              </a:ext>
            </a:extLst>
          </p:cNvPr>
          <p:cNvSpPr txBox="1"/>
          <p:nvPr/>
        </p:nvSpPr>
        <p:spPr>
          <a:xfrm>
            <a:off x="2890216" y="4636925"/>
            <a:ext cx="909429"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Deconditioning</a:t>
            </a:r>
          </a:p>
        </p:txBody>
      </p:sp>
      <p:sp>
        <p:nvSpPr>
          <p:cNvPr id="185" name="TextBox 184">
            <a:extLst>
              <a:ext uri="{FF2B5EF4-FFF2-40B4-BE49-F238E27FC236}">
                <a16:creationId xmlns:a16="http://schemas.microsoft.com/office/drawing/2014/main" id="{65533396-33C0-13A8-2327-2C3227A1EDA8}"/>
              </a:ext>
            </a:extLst>
          </p:cNvPr>
          <p:cNvSpPr txBox="1"/>
          <p:nvPr/>
        </p:nvSpPr>
        <p:spPr>
          <a:xfrm>
            <a:off x="5792920" y="4587423"/>
            <a:ext cx="590284"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Physical</a:t>
            </a:r>
          </a:p>
          <a:p>
            <a:pPr algn="ctr" defTabSz="1097280"/>
            <a:r>
              <a:rPr lang="en-US" sz="700" b="1" dirty="0">
                <a:latin typeface="Arial" panose="020B0604020202020204" pitchFamily="34" charset="0"/>
                <a:cs typeface="Arial" panose="020B0604020202020204" pitchFamily="34" charset="0"/>
              </a:rPr>
              <a:t>Restraint</a:t>
            </a:r>
          </a:p>
        </p:txBody>
      </p:sp>
      <p:sp>
        <p:nvSpPr>
          <p:cNvPr id="186" name="TextBox 185">
            <a:extLst>
              <a:ext uri="{FF2B5EF4-FFF2-40B4-BE49-F238E27FC236}">
                <a16:creationId xmlns:a16="http://schemas.microsoft.com/office/drawing/2014/main" id="{F7AEA004-1C4C-3C88-F16B-B6125F448575}"/>
              </a:ext>
            </a:extLst>
          </p:cNvPr>
          <p:cNvSpPr txBox="1"/>
          <p:nvPr/>
        </p:nvSpPr>
        <p:spPr>
          <a:xfrm>
            <a:off x="8483463" y="4133339"/>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Catheter</a:t>
            </a:r>
          </a:p>
        </p:txBody>
      </p:sp>
      <p:sp>
        <p:nvSpPr>
          <p:cNvPr id="187" name="TextBox 186">
            <a:extLst>
              <a:ext uri="{FF2B5EF4-FFF2-40B4-BE49-F238E27FC236}">
                <a16:creationId xmlns:a16="http://schemas.microsoft.com/office/drawing/2014/main" id="{53D4AC40-A7DD-3361-3EDC-80740F1622EC}"/>
              </a:ext>
            </a:extLst>
          </p:cNvPr>
          <p:cNvSpPr txBox="1"/>
          <p:nvPr/>
        </p:nvSpPr>
        <p:spPr>
          <a:xfrm>
            <a:off x="9191527" y="4071920"/>
            <a:ext cx="769516" cy="307777"/>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Family </a:t>
            </a:r>
          </a:p>
          <a:p>
            <a:pPr algn="ctr" defTabSz="1097280"/>
            <a:r>
              <a:rPr lang="en-US" sz="700" b="1" dirty="0">
                <a:latin typeface="Arial" panose="020B0604020202020204" pitchFamily="34" charset="0"/>
                <a:cs typeface="Arial" panose="020B0604020202020204" pitchFamily="34" charset="0"/>
              </a:rPr>
              <a:t>Rejection</a:t>
            </a:r>
          </a:p>
        </p:txBody>
      </p:sp>
      <p:sp>
        <p:nvSpPr>
          <p:cNvPr id="188" name="TextBox 187">
            <a:extLst>
              <a:ext uri="{FF2B5EF4-FFF2-40B4-BE49-F238E27FC236}">
                <a16:creationId xmlns:a16="http://schemas.microsoft.com/office/drawing/2014/main" id="{3B501105-0363-0989-5F85-5DC6D21AF11D}"/>
              </a:ext>
            </a:extLst>
          </p:cNvPr>
          <p:cNvSpPr txBox="1"/>
          <p:nvPr/>
        </p:nvSpPr>
        <p:spPr>
          <a:xfrm>
            <a:off x="8274452" y="5327037"/>
            <a:ext cx="769516" cy="200055"/>
          </a:xfrm>
          <a:prstGeom prst="rect">
            <a:avLst/>
          </a:prstGeom>
          <a:noFill/>
        </p:spPr>
        <p:txBody>
          <a:bodyPr wrap="square" rtlCol="0">
            <a:spAutoFit/>
          </a:bodyPr>
          <a:lstStyle/>
          <a:p>
            <a:pPr algn="ctr" defTabSz="1097280"/>
            <a:r>
              <a:rPr lang="en-US" sz="700" b="1" dirty="0">
                <a:latin typeface="Arial" panose="020B0604020202020204" pitchFamily="34" charset="0"/>
                <a:cs typeface="Arial" panose="020B0604020202020204" pitchFamily="34" charset="0"/>
              </a:rPr>
              <a:t>Infection</a:t>
            </a:r>
          </a:p>
        </p:txBody>
      </p:sp>
      <p:sp>
        <p:nvSpPr>
          <p:cNvPr id="189" name="Down Arrow 90">
            <a:extLst>
              <a:ext uri="{FF2B5EF4-FFF2-40B4-BE49-F238E27FC236}">
                <a16:creationId xmlns:a16="http://schemas.microsoft.com/office/drawing/2014/main" id="{57EDB22A-0D2D-CC10-6940-EFA566368890}"/>
              </a:ext>
            </a:extLst>
          </p:cNvPr>
          <p:cNvSpPr/>
          <p:nvPr/>
        </p:nvSpPr>
        <p:spPr>
          <a:xfrm>
            <a:off x="4986827" y="1474842"/>
            <a:ext cx="69956" cy="190725"/>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pic>
        <p:nvPicPr>
          <p:cNvPr id="190" name="Picture 189">
            <a:extLst>
              <a:ext uri="{FF2B5EF4-FFF2-40B4-BE49-F238E27FC236}">
                <a16:creationId xmlns:a16="http://schemas.microsoft.com/office/drawing/2014/main" id="{1DA6006E-D5F2-B6BF-79CA-2BF3F6C74FFF}"/>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10686" y="1001486"/>
            <a:ext cx="8448694" cy="5495326"/>
          </a:xfrm>
          <a:prstGeom prst="rect">
            <a:avLst/>
          </a:prstGeom>
        </p:spPr>
      </p:pic>
      <p:sp>
        <p:nvSpPr>
          <p:cNvPr id="191" name="Rectangle 190">
            <a:extLst>
              <a:ext uri="{FF2B5EF4-FFF2-40B4-BE49-F238E27FC236}">
                <a16:creationId xmlns:a16="http://schemas.microsoft.com/office/drawing/2014/main" id="{44670282-E885-5161-7CCF-F9C838D04934}"/>
              </a:ext>
            </a:extLst>
          </p:cNvPr>
          <p:cNvSpPr/>
          <p:nvPr/>
        </p:nvSpPr>
        <p:spPr>
          <a:xfrm>
            <a:off x="5775654" y="6070900"/>
            <a:ext cx="1412080" cy="18189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Rectangle 191">
            <a:extLst>
              <a:ext uri="{FF2B5EF4-FFF2-40B4-BE49-F238E27FC236}">
                <a16:creationId xmlns:a16="http://schemas.microsoft.com/office/drawing/2014/main" id="{8B6131E4-BDBC-C31B-B625-12523420D8FA}"/>
              </a:ext>
            </a:extLst>
          </p:cNvPr>
          <p:cNvSpPr/>
          <p:nvPr/>
        </p:nvSpPr>
        <p:spPr>
          <a:xfrm>
            <a:off x="5782005" y="6088389"/>
            <a:ext cx="1376922" cy="1399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93" name="Freeform 56">
            <a:extLst>
              <a:ext uri="{FF2B5EF4-FFF2-40B4-BE49-F238E27FC236}">
                <a16:creationId xmlns:a16="http://schemas.microsoft.com/office/drawing/2014/main" id="{50AE70D4-5CBB-8CE9-112D-CBDF64F21F2E}"/>
              </a:ext>
            </a:extLst>
          </p:cNvPr>
          <p:cNvSpPr/>
          <p:nvPr/>
        </p:nvSpPr>
        <p:spPr>
          <a:xfrm>
            <a:off x="2961902" y="6035150"/>
            <a:ext cx="6925647" cy="288911"/>
          </a:xfrm>
          <a:custGeom>
            <a:avLst/>
            <a:gdLst>
              <a:gd name="connsiteX0" fmla="*/ 0 w 7543800"/>
              <a:gd name="connsiteY0" fmla="*/ 9525 h 361950"/>
              <a:gd name="connsiteX1" fmla="*/ 7543800 w 7543800"/>
              <a:gd name="connsiteY1" fmla="*/ 0 h 361950"/>
              <a:gd name="connsiteX2" fmla="*/ 7524750 w 7543800"/>
              <a:gd name="connsiteY2" fmla="*/ 361950 h 361950"/>
              <a:gd name="connsiteX3" fmla="*/ 0 w 7543800"/>
              <a:gd name="connsiteY3" fmla="*/ 333375 h 361950"/>
              <a:gd name="connsiteX4" fmla="*/ 0 w 7543800"/>
              <a:gd name="connsiteY4" fmla="*/ 952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00" h="361950">
                <a:moveTo>
                  <a:pt x="0" y="9525"/>
                </a:moveTo>
                <a:lnTo>
                  <a:pt x="7543800" y="0"/>
                </a:lnTo>
                <a:lnTo>
                  <a:pt x="7524750" y="361950"/>
                </a:lnTo>
                <a:lnTo>
                  <a:pt x="0" y="333375"/>
                </a:lnTo>
                <a:lnTo>
                  <a:pt x="0" y="9525"/>
                </a:lnTo>
                <a:close/>
              </a:path>
            </a:pathLst>
          </a:custGeom>
          <a:solidFill>
            <a:srgbClr val="990099">
              <a:alpha val="60000"/>
            </a:srgbClr>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94" name="TextBox 193">
            <a:extLst>
              <a:ext uri="{FF2B5EF4-FFF2-40B4-BE49-F238E27FC236}">
                <a16:creationId xmlns:a16="http://schemas.microsoft.com/office/drawing/2014/main" id="{BED15E09-D6F9-BC3C-332B-24BC9E4E377E}"/>
              </a:ext>
            </a:extLst>
          </p:cNvPr>
          <p:cNvSpPr txBox="1"/>
          <p:nvPr/>
        </p:nvSpPr>
        <p:spPr>
          <a:xfrm>
            <a:off x="5692580" y="6052636"/>
            <a:ext cx="1525261" cy="261610"/>
          </a:xfrm>
          <a:prstGeom prst="rect">
            <a:avLst/>
          </a:prstGeom>
          <a:noFill/>
        </p:spPr>
        <p:txBody>
          <a:bodyPr wrap="square" rtlCol="0">
            <a:spAutoFit/>
          </a:bodyPr>
          <a:lstStyle/>
          <a:p>
            <a:pPr defTabSz="1097280"/>
            <a:r>
              <a:rPr lang="en-US" sz="1050" b="1" dirty="0">
                <a:solidFill>
                  <a:prstClr val="white"/>
                </a:solidFill>
                <a:latin typeface="Arial" panose="020B0604020202020204" pitchFamily="34" charset="0"/>
                <a:cs typeface="Arial" panose="020B0604020202020204" pitchFamily="34" charset="0"/>
              </a:rPr>
              <a:t>NURSING HOME</a:t>
            </a:r>
          </a:p>
        </p:txBody>
      </p:sp>
      <p:sp>
        <p:nvSpPr>
          <p:cNvPr id="94" name="Rectangle 93"/>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TextBox 94">
            <a:extLst>
              <a:ext uri="{FF2B5EF4-FFF2-40B4-BE49-F238E27FC236}">
                <a16:creationId xmlns:a16="http://schemas.microsoft.com/office/drawing/2014/main" id="{23001F6E-ECF0-8FC6-478B-07B1FCDC1616}"/>
              </a:ext>
            </a:extLst>
          </p:cNvPr>
          <p:cNvSpPr txBox="1"/>
          <p:nvPr/>
        </p:nvSpPr>
        <p:spPr>
          <a:xfrm>
            <a:off x="525942" y="6496812"/>
            <a:ext cx="7053535" cy="349250"/>
          </a:xfrm>
          <a:prstGeom prst="rect">
            <a:avLst/>
          </a:prstGeom>
          <a:noFill/>
        </p:spPr>
        <p:txBody>
          <a:bodyPr wrap="square" lIns="0">
            <a:noAutofit/>
          </a:bodyPr>
          <a:lstStyle/>
          <a:p>
            <a:r>
              <a:rPr lang="en-US" sz="1200" dirty="0">
                <a:latin typeface="Arial Narrow" panose="020B0606020202030204" pitchFamily="34" charset="0"/>
                <a:ea typeface="Calibri" panose="020F0502020204030204" pitchFamily="34" charset="0"/>
                <a:cs typeface="Arial" panose="020B0604020202020204" pitchFamily="34" charset="0"/>
              </a:rPr>
              <a:t>Creditor MC. Hazards of hospitalization of the elderly. Ann Intern Med. 1993;118(3):219-223. </a:t>
            </a:r>
          </a:p>
        </p:txBody>
      </p:sp>
    </p:spTree>
    <p:extLst>
      <p:ext uri="{BB962C8B-B14F-4D97-AF65-F5344CB8AC3E}">
        <p14:creationId xmlns:p14="http://schemas.microsoft.com/office/powerpoint/2010/main" val="332485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66" t="52863" r="966" b="7669"/>
          <a:stretch/>
        </p:blipFill>
        <p:spPr>
          <a:xfrm>
            <a:off x="0" y="0"/>
            <a:ext cx="12192000" cy="6655703"/>
          </a:xfrm>
          <a:prstGeom prst="rect">
            <a:avLst/>
          </a:prstGeom>
        </p:spPr>
      </p:pic>
      <p:sp>
        <p:nvSpPr>
          <p:cNvPr id="3" name="TextBox 2"/>
          <p:cNvSpPr txBox="1"/>
          <p:nvPr/>
        </p:nvSpPr>
        <p:spPr>
          <a:xfrm>
            <a:off x="440527" y="2827716"/>
            <a:ext cx="11310943" cy="1369602"/>
          </a:xfrm>
          <a:prstGeom prst="rect">
            <a:avLst/>
          </a:prstGeom>
          <a:noFill/>
        </p:spPr>
        <p:txBody>
          <a:bodyPr wrap="square" lIns="76197" tIns="38098" rIns="76197" bIns="38098" rtlCol="0" anchor="t">
            <a:spAutoFit/>
          </a:bodyPr>
          <a:lstStyle/>
          <a:p>
            <a:r>
              <a:rPr lang="en-US" sz="2800" b="1" dirty="0">
                <a:latin typeface="Arial"/>
                <a:cs typeface="Arial"/>
              </a:rPr>
              <a:t>Funding Sources:</a:t>
            </a:r>
          </a:p>
          <a:p>
            <a:r>
              <a:rPr lang="en-US" sz="2800" dirty="0">
                <a:latin typeface="Arial"/>
                <a:cs typeface="Arial"/>
              </a:rPr>
              <a:t>Alzheimer’s Association Clinician Scientist Fellowship</a:t>
            </a:r>
          </a:p>
          <a:p>
            <a:r>
              <a:rPr lang="en-US" sz="2800" dirty="0">
                <a:latin typeface="Arial"/>
                <a:cs typeface="Arial"/>
              </a:rPr>
              <a:t>Mass General Brigham – Health Design Lab</a:t>
            </a:r>
            <a:endParaRPr lang="en-CA" sz="2800" dirty="0">
              <a:latin typeface="Arial"/>
              <a:cs typeface="Arial"/>
            </a:endParaRPr>
          </a:p>
        </p:txBody>
      </p:sp>
      <p:sp>
        <p:nvSpPr>
          <p:cNvPr id="8" name="TextBox 7"/>
          <p:cNvSpPr txBox="1"/>
          <p:nvPr/>
        </p:nvSpPr>
        <p:spPr>
          <a:xfrm>
            <a:off x="141515" y="6406732"/>
            <a:ext cx="11310943" cy="692493"/>
          </a:xfrm>
          <a:prstGeom prst="rect">
            <a:avLst/>
          </a:prstGeom>
          <a:noFill/>
        </p:spPr>
        <p:txBody>
          <a:bodyPr wrap="square" lIns="76197" tIns="38098" rIns="76197" bIns="38098"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dochitect</a:t>
            </a:r>
            <a:r>
              <a:rPr lang="en-US" sz="2000" dirty="0">
                <a:latin typeface="Arial" panose="020B0604020202020204" pitchFamily="34" charset="0"/>
                <a:cs typeface="Arial" panose="020B0604020202020204" pitchFamily="34" charset="0"/>
              </a:rPr>
              <a:t>    www.dochitect.com   diana.anderson@dochitect.com</a:t>
            </a:r>
          </a:p>
          <a:p>
            <a:endParaRPr lang="en-US" sz="2000" dirty="0">
              <a:latin typeface="Arial" panose="020B0604020202020204" pitchFamily="34" charset="0"/>
              <a:cs typeface="Arial" panose="020B0604020202020204" pitchFamily="34" charset="0"/>
            </a:endParaRPr>
          </a:p>
        </p:txBody>
      </p:sp>
      <p:pic>
        <p:nvPicPr>
          <p:cNvPr id="9" name="Shape 92"/>
          <p:cNvPicPr preferRelativeResize="0"/>
          <p:nvPr/>
        </p:nvPicPr>
        <p:blipFill rotWithShape="1">
          <a:blip r:embed="rId4">
            <a:alphaModFix/>
          </a:blip>
          <a:srcRect l="5517" t="18017" r="4879" b="12859"/>
          <a:stretch/>
        </p:blipFill>
        <p:spPr>
          <a:xfrm>
            <a:off x="9384683" y="6298404"/>
            <a:ext cx="1894806" cy="454574"/>
          </a:xfrm>
          <a:prstGeom prst="rect">
            <a:avLst/>
          </a:prstGeom>
          <a:noFill/>
          <a:ln>
            <a:no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6276" t="23958" r="21761" b="67651"/>
          <a:stretch/>
        </p:blipFill>
        <p:spPr>
          <a:xfrm>
            <a:off x="7836632" y="6244060"/>
            <a:ext cx="1556020" cy="61394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9489" y="6184800"/>
            <a:ext cx="744781" cy="590860"/>
          </a:xfrm>
          <a:prstGeom prst="rect">
            <a:avLst/>
          </a:prstGeom>
        </p:spPr>
      </p:pic>
    </p:spTree>
    <p:extLst>
      <p:ext uri="{BB962C8B-B14F-4D97-AF65-F5344CB8AC3E}">
        <p14:creationId xmlns:p14="http://schemas.microsoft.com/office/powerpoint/2010/main" val="25530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3001F6E-ECF0-8FC6-478B-07B1FCDC1616}"/>
              </a:ext>
            </a:extLst>
          </p:cNvPr>
          <p:cNvSpPr txBox="1"/>
          <p:nvPr/>
        </p:nvSpPr>
        <p:spPr>
          <a:xfrm>
            <a:off x="423448" y="6441985"/>
            <a:ext cx="7053535" cy="349250"/>
          </a:xfrm>
          <a:prstGeom prst="rect">
            <a:avLst/>
          </a:prstGeom>
          <a:noFill/>
        </p:spPr>
        <p:txBody>
          <a:bodyPr wrap="square" lIns="0">
            <a:noAutofit/>
          </a:bodyPr>
          <a:lstStyle/>
          <a:p>
            <a:r>
              <a:rPr lang="en-US" sz="1200" dirty="0">
                <a:latin typeface="Arial Narrow" panose="020B0606020202030204" pitchFamily="34" charset="0"/>
                <a:ea typeface="Calibri" panose="020F0502020204030204" pitchFamily="34" charset="0"/>
                <a:cs typeface="Arial" panose="020B0604020202020204" pitchFamily="34" charset="0"/>
              </a:rPr>
              <a:t>Creditor MC. Hazards of hospitalization of the elderly. Ann Intern Med. 1993;118(3):219-223. </a:t>
            </a:r>
          </a:p>
        </p:txBody>
      </p:sp>
      <p:sp>
        <p:nvSpPr>
          <p:cNvPr id="4" name="Graphic 25">
            <a:extLst>
              <a:ext uri="{FF2B5EF4-FFF2-40B4-BE49-F238E27FC236}">
                <a16:creationId xmlns:a16="http://schemas.microsoft.com/office/drawing/2014/main" id="{190A8D6A-1CA5-1D86-B632-B88287F65BBE}"/>
              </a:ext>
            </a:extLst>
          </p:cNvPr>
          <p:cNvSpPr/>
          <p:nvPr/>
        </p:nvSpPr>
        <p:spPr>
          <a:xfrm>
            <a:off x="151122" y="1243861"/>
            <a:ext cx="896660" cy="845679"/>
          </a:xfrm>
          <a:custGeom>
            <a:avLst/>
            <a:gdLst>
              <a:gd name="connsiteX0" fmla="*/ 2999 w 896660"/>
              <a:gd name="connsiteY0" fmla="*/ 845679 h 845679"/>
              <a:gd name="connsiteX1" fmla="*/ 41984 w 896660"/>
              <a:gd name="connsiteY1" fmla="*/ 563786 h 845679"/>
              <a:gd name="connsiteX2" fmla="*/ 113957 w 896660"/>
              <a:gd name="connsiteY2" fmla="*/ 263900 h 845679"/>
              <a:gd name="connsiteX3" fmla="*/ 203923 w 896660"/>
              <a:gd name="connsiteY3" fmla="*/ 0 h 845679"/>
              <a:gd name="connsiteX4" fmla="*/ 422840 w 896660"/>
              <a:gd name="connsiteY4" fmla="*/ 0 h 845679"/>
              <a:gd name="connsiteX5" fmla="*/ 332874 w 896660"/>
              <a:gd name="connsiteY5" fmla="*/ 455827 h 845679"/>
              <a:gd name="connsiteX6" fmla="*/ 299886 w 896660"/>
              <a:gd name="connsiteY6" fmla="*/ 845679 h 845679"/>
              <a:gd name="connsiteX7" fmla="*/ 0 w 896660"/>
              <a:gd name="connsiteY7" fmla="*/ 845679 h 845679"/>
              <a:gd name="connsiteX8" fmla="*/ 476819 w 896660"/>
              <a:gd name="connsiteY8" fmla="*/ 845679 h 845679"/>
              <a:gd name="connsiteX9" fmla="*/ 515805 w 896660"/>
              <a:gd name="connsiteY9" fmla="*/ 563786 h 845679"/>
              <a:gd name="connsiteX10" fmla="*/ 587777 w 896660"/>
              <a:gd name="connsiteY10" fmla="*/ 263900 h 845679"/>
              <a:gd name="connsiteX11" fmla="*/ 677743 w 896660"/>
              <a:gd name="connsiteY11" fmla="*/ 0 h 845679"/>
              <a:gd name="connsiteX12" fmla="*/ 896660 w 896660"/>
              <a:gd name="connsiteY12" fmla="*/ 0 h 845679"/>
              <a:gd name="connsiteX13" fmla="*/ 806694 w 896660"/>
              <a:gd name="connsiteY13" fmla="*/ 455827 h 845679"/>
              <a:gd name="connsiteX14" fmla="*/ 773707 w 896660"/>
              <a:gd name="connsiteY14" fmla="*/ 845679 h 845679"/>
              <a:gd name="connsiteX15" fmla="*/ 473820 w 896660"/>
              <a:gd name="connsiteY15" fmla="*/ 845679 h 84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660" h="845679">
                <a:moveTo>
                  <a:pt x="2999" y="845679"/>
                </a:moveTo>
                <a:cubicBezTo>
                  <a:pt x="8997" y="758712"/>
                  <a:pt x="23991" y="665748"/>
                  <a:pt x="41984" y="563786"/>
                </a:cubicBezTo>
                <a:cubicBezTo>
                  <a:pt x="59977" y="461825"/>
                  <a:pt x="83968" y="362862"/>
                  <a:pt x="113957" y="263900"/>
                </a:cubicBezTo>
                <a:cubicBezTo>
                  <a:pt x="143945" y="164937"/>
                  <a:pt x="173934" y="74972"/>
                  <a:pt x="203923" y="0"/>
                </a:cubicBezTo>
                <a:lnTo>
                  <a:pt x="422840" y="0"/>
                </a:lnTo>
                <a:cubicBezTo>
                  <a:pt x="383855" y="149943"/>
                  <a:pt x="353866" y="299886"/>
                  <a:pt x="332874" y="455827"/>
                </a:cubicBezTo>
                <a:cubicBezTo>
                  <a:pt x="311882" y="611768"/>
                  <a:pt x="299886" y="740719"/>
                  <a:pt x="299886" y="845679"/>
                </a:cubicBezTo>
                <a:lnTo>
                  <a:pt x="0" y="845679"/>
                </a:lnTo>
                <a:close/>
                <a:moveTo>
                  <a:pt x="476819" y="845679"/>
                </a:moveTo>
                <a:cubicBezTo>
                  <a:pt x="482817" y="758712"/>
                  <a:pt x="497811" y="665748"/>
                  <a:pt x="515805" y="563786"/>
                </a:cubicBezTo>
                <a:cubicBezTo>
                  <a:pt x="533798" y="461825"/>
                  <a:pt x="557789" y="362862"/>
                  <a:pt x="587777" y="263900"/>
                </a:cubicBezTo>
                <a:cubicBezTo>
                  <a:pt x="617766" y="164937"/>
                  <a:pt x="647755" y="74972"/>
                  <a:pt x="677743" y="0"/>
                </a:cubicBezTo>
                <a:lnTo>
                  <a:pt x="896660" y="0"/>
                </a:lnTo>
                <a:cubicBezTo>
                  <a:pt x="857675" y="149943"/>
                  <a:pt x="827686" y="299886"/>
                  <a:pt x="806694" y="455827"/>
                </a:cubicBezTo>
                <a:cubicBezTo>
                  <a:pt x="785702" y="611768"/>
                  <a:pt x="773707" y="740719"/>
                  <a:pt x="773707" y="845679"/>
                </a:cubicBezTo>
                <a:lnTo>
                  <a:pt x="473820" y="845679"/>
                </a:lnTo>
                <a:close/>
              </a:path>
            </a:pathLst>
          </a:custGeom>
          <a:solidFill>
            <a:schemeClr val="bg2"/>
          </a:solidFill>
          <a:ln w="298450" cap="flat">
            <a:noFill/>
            <a:prstDash val="solid"/>
            <a:miter/>
          </a:ln>
        </p:spPr>
        <p:txBody>
          <a:bodyPr rtlCol="0" anchor="ctr"/>
          <a:lstStyle/>
          <a:p>
            <a:endParaRPr lang="en-US"/>
          </a:p>
        </p:txBody>
      </p:sp>
      <p:sp>
        <p:nvSpPr>
          <p:cNvPr id="27" name="Text Placeholder 3">
            <a:extLst>
              <a:ext uri="{FF2B5EF4-FFF2-40B4-BE49-F238E27FC236}">
                <a16:creationId xmlns:a16="http://schemas.microsoft.com/office/drawing/2014/main" id="{D0C8FF1C-132D-BEB6-5BEB-956F0F43FD84}"/>
              </a:ext>
            </a:extLst>
          </p:cNvPr>
          <p:cNvSpPr txBox="1">
            <a:spLocks/>
          </p:cNvSpPr>
          <p:nvPr/>
        </p:nvSpPr>
        <p:spPr>
          <a:xfrm>
            <a:off x="545276" y="1680409"/>
            <a:ext cx="6071524" cy="1223521"/>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Clr>
                <a:schemeClr val="accent1"/>
              </a:buClr>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Clr>
                <a:schemeClr val="accent1"/>
              </a:buClr>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pPr>
            <a:r>
              <a:rPr lang="en-US" sz="2800" b="1" i="1" dirty="0">
                <a:latin typeface="Arial" panose="020B0604020202020204" pitchFamily="34" charset="0"/>
                <a:cs typeface="Arial" panose="020B0604020202020204" pitchFamily="34" charset="0"/>
              </a:rPr>
              <a:t>“I know of no evidence that shows the therapeutic value of bed rest.” </a:t>
            </a:r>
          </a:p>
          <a:p>
            <a:pPr marL="0" indent="0">
              <a:lnSpc>
                <a:spcPct val="100000"/>
              </a:lnSpc>
              <a:buFont typeface="Wingdings" panose="05000000000000000000" pitchFamily="2" charset="2"/>
              <a:buNone/>
            </a:pPr>
            <a:r>
              <a:rPr lang="en-US" sz="2800" dirty="0">
                <a:latin typeface="Arial" panose="020B0604020202020204" pitchFamily="34" charset="0"/>
                <a:cs typeface="Arial" panose="020B0604020202020204" pitchFamily="34" charset="0"/>
              </a:rPr>
              <a:t>– Morton Creditor, MD</a:t>
            </a:r>
          </a:p>
        </p:txBody>
      </p:sp>
      <p:pic>
        <p:nvPicPr>
          <p:cNvPr id="9" name="Picture 8">
            <a:extLst>
              <a:ext uri="{FF2B5EF4-FFF2-40B4-BE49-F238E27FC236}">
                <a16:creationId xmlns:a16="http://schemas.microsoft.com/office/drawing/2014/main" id="{FF602F5A-F143-C58B-E0AC-18ABB4AD97B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5413" t="15208" r="9358" b="52607"/>
          <a:stretch/>
        </p:blipFill>
        <p:spPr>
          <a:xfrm flipH="1" flipV="1">
            <a:off x="1047781" y="3051539"/>
            <a:ext cx="4491483" cy="3478861"/>
          </a:xfrm>
          <a:prstGeom prst="rect">
            <a:avLst/>
          </a:prstGeom>
        </p:spPr>
      </p:pic>
      <p:grpSp>
        <p:nvGrpSpPr>
          <p:cNvPr id="30" name="Group 29">
            <a:extLst>
              <a:ext uri="{FF2B5EF4-FFF2-40B4-BE49-F238E27FC236}">
                <a16:creationId xmlns:a16="http://schemas.microsoft.com/office/drawing/2014/main" id="{1F960F26-3CE8-5403-E3DA-6841C7063B32}"/>
              </a:ext>
            </a:extLst>
          </p:cNvPr>
          <p:cNvGrpSpPr/>
          <p:nvPr/>
        </p:nvGrpSpPr>
        <p:grpSpPr>
          <a:xfrm>
            <a:off x="6277249" y="254333"/>
            <a:ext cx="6313725" cy="6439867"/>
            <a:chOff x="2946133" y="25248"/>
            <a:chExt cx="8074794" cy="8236120"/>
          </a:xfrm>
        </p:grpSpPr>
        <p:sp>
          <p:nvSpPr>
            <p:cNvPr id="31" name="Freeform 9">
              <a:extLst>
                <a:ext uri="{FF2B5EF4-FFF2-40B4-BE49-F238E27FC236}">
                  <a16:creationId xmlns:a16="http://schemas.microsoft.com/office/drawing/2014/main" id="{66B3D6AD-DE09-EFF0-B5DD-E53A7DE1B357}"/>
                </a:ext>
              </a:extLst>
            </p:cNvPr>
            <p:cNvSpPr/>
            <p:nvPr/>
          </p:nvSpPr>
          <p:spPr>
            <a:xfrm>
              <a:off x="3506026" y="345068"/>
              <a:ext cx="3074704" cy="3383720"/>
            </a:xfrm>
            <a:custGeom>
              <a:avLst/>
              <a:gdLst>
                <a:gd name="connsiteX0" fmla="*/ 330200 w 1684867"/>
                <a:gd name="connsiteY0" fmla="*/ 482600 h 1854200"/>
                <a:gd name="connsiteX1" fmla="*/ 567267 w 1684867"/>
                <a:gd name="connsiteY1" fmla="*/ 618067 h 1854200"/>
                <a:gd name="connsiteX2" fmla="*/ 660400 w 1684867"/>
                <a:gd name="connsiteY2" fmla="*/ 448734 h 1854200"/>
                <a:gd name="connsiteX3" fmla="*/ 973667 w 1684867"/>
                <a:gd name="connsiteY3" fmla="*/ 584200 h 1854200"/>
                <a:gd name="connsiteX4" fmla="*/ 1117600 w 1684867"/>
                <a:gd name="connsiteY4" fmla="*/ 338667 h 1854200"/>
                <a:gd name="connsiteX5" fmla="*/ 821267 w 1684867"/>
                <a:gd name="connsiteY5" fmla="*/ 169334 h 1854200"/>
                <a:gd name="connsiteX6" fmla="*/ 914400 w 1684867"/>
                <a:gd name="connsiteY6" fmla="*/ 0 h 1854200"/>
                <a:gd name="connsiteX7" fmla="*/ 1684867 w 1684867"/>
                <a:gd name="connsiteY7" fmla="*/ 423334 h 1854200"/>
                <a:gd name="connsiteX8" fmla="*/ 1007534 w 1684867"/>
                <a:gd name="connsiteY8" fmla="*/ 1667934 h 1854200"/>
                <a:gd name="connsiteX9" fmla="*/ 609600 w 1684867"/>
                <a:gd name="connsiteY9" fmla="*/ 1854200 h 1854200"/>
                <a:gd name="connsiteX10" fmla="*/ 457200 w 1684867"/>
                <a:gd name="connsiteY10" fmla="*/ 1778000 h 1854200"/>
                <a:gd name="connsiteX11" fmla="*/ 550334 w 1684867"/>
                <a:gd name="connsiteY11" fmla="*/ 1600200 h 1854200"/>
                <a:gd name="connsiteX12" fmla="*/ 508000 w 1684867"/>
                <a:gd name="connsiteY12" fmla="*/ 1532467 h 1854200"/>
                <a:gd name="connsiteX13" fmla="*/ 414867 w 1684867"/>
                <a:gd name="connsiteY13" fmla="*/ 1498600 h 1854200"/>
                <a:gd name="connsiteX14" fmla="*/ 321734 w 1684867"/>
                <a:gd name="connsiteY14" fmla="*/ 1481667 h 1854200"/>
                <a:gd name="connsiteX15" fmla="*/ 245534 w 1684867"/>
                <a:gd name="connsiteY15" fmla="*/ 1524000 h 1854200"/>
                <a:gd name="connsiteX16" fmla="*/ 194734 w 1684867"/>
                <a:gd name="connsiteY16" fmla="*/ 1634067 h 1854200"/>
                <a:gd name="connsiteX17" fmla="*/ 110067 w 1684867"/>
                <a:gd name="connsiteY17" fmla="*/ 1617134 h 1854200"/>
                <a:gd name="connsiteX18" fmla="*/ 76200 w 1684867"/>
                <a:gd name="connsiteY18" fmla="*/ 1676400 h 1854200"/>
                <a:gd name="connsiteX19" fmla="*/ 0 w 1684867"/>
                <a:gd name="connsiteY19" fmla="*/ 1642534 h 1854200"/>
                <a:gd name="connsiteX20" fmla="*/ 0 w 1684867"/>
                <a:gd name="connsiteY20" fmla="*/ 1109134 h 1854200"/>
                <a:gd name="connsiteX21" fmla="*/ 135467 w 1684867"/>
                <a:gd name="connsiteY21" fmla="*/ 889000 h 1854200"/>
                <a:gd name="connsiteX22" fmla="*/ 186267 w 1684867"/>
                <a:gd name="connsiteY22" fmla="*/ 922867 h 1854200"/>
                <a:gd name="connsiteX23" fmla="*/ 186267 w 1684867"/>
                <a:gd name="connsiteY23" fmla="*/ 922867 h 1854200"/>
                <a:gd name="connsiteX24" fmla="*/ 220134 w 1684867"/>
                <a:gd name="connsiteY24" fmla="*/ 863600 h 1854200"/>
                <a:gd name="connsiteX25" fmla="*/ 474134 w 1684867"/>
                <a:gd name="connsiteY25" fmla="*/ 1016000 h 1854200"/>
                <a:gd name="connsiteX26" fmla="*/ 533400 w 1684867"/>
                <a:gd name="connsiteY26" fmla="*/ 990600 h 1854200"/>
                <a:gd name="connsiteX27" fmla="*/ 592667 w 1684867"/>
                <a:gd name="connsiteY27" fmla="*/ 914400 h 1854200"/>
                <a:gd name="connsiteX28" fmla="*/ 592667 w 1684867"/>
                <a:gd name="connsiteY28" fmla="*/ 914400 h 1854200"/>
                <a:gd name="connsiteX29" fmla="*/ 508000 w 1684867"/>
                <a:gd name="connsiteY29" fmla="*/ 804334 h 1854200"/>
                <a:gd name="connsiteX30" fmla="*/ 304800 w 1684867"/>
                <a:gd name="connsiteY30" fmla="*/ 711200 h 1854200"/>
                <a:gd name="connsiteX31" fmla="*/ 321734 w 1684867"/>
                <a:gd name="connsiteY31" fmla="*/ 685800 h 1854200"/>
                <a:gd name="connsiteX32" fmla="*/ 245534 w 1684867"/>
                <a:gd name="connsiteY32" fmla="*/ 635000 h 1854200"/>
                <a:gd name="connsiteX33" fmla="*/ 330200 w 1684867"/>
                <a:gd name="connsiteY33" fmla="*/ 4826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84867" h="1854200">
                  <a:moveTo>
                    <a:pt x="330200" y="482600"/>
                  </a:moveTo>
                  <a:lnTo>
                    <a:pt x="567267" y="618067"/>
                  </a:lnTo>
                  <a:lnTo>
                    <a:pt x="660400" y="448734"/>
                  </a:lnTo>
                  <a:lnTo>
                    <a:pt x="973667" y="584200"/>
                  </a:lnTo>
                  <a:lnTo>
                    <a:pt x="1117600" y="338667"/>
                  </a:lnTo>
                  <a:lnTo>
                    <a:pt x="821267" y="169334"/>
                  </a:lnTo>
                  <a:lnTo>
                    <a:pt x="914400" y="0"/>
                  </a:lnTo>
                  <a:lnTo>
                    <a:pt x="1684867" y="423334"/>
                  </a:lnTo>
                  <a:lnTo>
                    <a:pt x="1007534" y="1667934"/>
                  </a:lnTo>
                  <a:lnTo>
                    <a:pt x="609600" y="1854200"/>
                  </a:lnTo>
                  <a:lnTo>
                    <a:pt x="457200" y="1778000"/>
                  </a:lnTo>
                  <a:lnTo>
                    <a:pt x="550334" y="1600200"/>
                  </a:lnTo>
                  <a:lnTo>
                    <a:pt x="508000" y="1532467"/>
                  </a:lnTo>
                  <a:lnTo>
                    <a:pt x="414867" y="1498600"/>
                  </a:lnTo>
                  <a:lnTo>
                    <a:pt x="321734" y="1481667"/>
                  </a:lnTo>
                  <a:lnTo>
                    <a:pt x="245534" y="1524000"/>
                  </a:lnTo>
                  <a:lnTo>
                    <a:pt x="194734" y="1634067"/>
                  </a:lnTo>
                  <a:lnTo>
                    <a:pt x="110067" y="1617134"/>
                  </a:lnTo>
                  <a:lnTo>
                    <a:pt x="76200" y="1676400"/>
                  </a:lnTo>
                  <a:lnTo>
                    <a:pt x="0" y="1642534"/>
                  </a:lnTo>
                  <a:lnTo>
                    <a:pt x="0" y="1109134"/>
                  </a:lnTo>
                  <a:lnTo>
                    <a:pt x="135467" y="889000"/>
                  </a:lnTo>
                  <a:lnTo>
                    <a:pt x="186267" y="922867"/>
                  </a:lnTo>
                  <a:lnTo>
                    <a:pt x="186267" y="922867"/>
                  </a:lnTo>
                  <a:lnTo>
                    <a:pt x="220134" y="863600"/>
                  </a:lnTo>
                  <a:lnTo>
                    <a:pt x="474134" y="1016000"/>
                  </a:lnTo>
                  <a:lnTo>
                    <a:pt x="533400" y="990600"/>
                  </a:lnTo>
                  <a:lnTo>
                    <a:pt x="592667" y="914400"/>
                  </a:lnTo>
                  <a:lnTo>
                    <a:pt x="592667" y="914400"/>
                  </a:lnTo>
                  <a:lnTo>
                    <a:pt x="508000" y="804334"/>
                  </a:lnTo>
                  <a:lnTo>
                    <a:pt x="304800" y="711200"/>
                  </a:lnTo>
                  <a:lnTo>
                    <a:pt x="321734" y="685800"/>
                  </a:lnTo>
                  <a:lnTo>
                    <a:pt x="245534" y="635000"/>
                  </a:lnTo>
                  <a:lnTo>
                    <a:pt x="330200" y="482600"/>
                  </a:lnTo>
                  <a:close/>
                </a:path>
              </a:pathLst>
            </a:custGeom>
            <a:solidFill>
              <a:srgbClr val="ED7D31">
                <a:alpha val="50000"/>
              </a:srgbClr>
            </a:solidFill>
            <a:ln w="635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nivers 57 Condensed"/>
                <a:ea typeface="+mn-ea"/>
                <a:cs typeface="+mn-cs"/>
              </a:endParaRPr>
            </a:p>
          </p:txBody>
        </p:sp>
        <p:sp>
          <p:nvSpPr>
            <p:cNvPr id="32" name="Freeform 10">
              <a:extLst>
                <a:ext uri="{FF2B5EF4-FFF2-40B4-BE49-F238E27FC236}">
                  <a16:creationId xmlns:a16="http://schemas.microsoft.com/office/drawing/2014/main" id="{13F4C006-55B7-6234-1001-66DF0276C519}"/>
                </a:ext>
              </a:extLst>
            </p:cNvPr>
            <p:cNvSpPr/>
            <p:nvPr/>
          </p:nvSpPr>
          <p:spPr>
            <a:xfrm>
              <a:off x="4772990" y="1781990"/>
              <a:ext cx="5006050" cy="5886745"/>
            </a:xfrm>
            <a:custGeom>
              <a:avLst/>
              <a:gdLst>
                <a:gd name="connsiteX0" fmla="*/ 0 w 2743200"/>
                <a:gd name="connsiteY0" fmla="*/ 1126067 h 3225800"/>
                <a:gd name="connsiteX1" fmla="*/ 8466 w 2743200"/>
                <a:gd name="connsiteY1" fmla="*/ 1701800 h 3225800"/>
                <a:gd name="connsiteX2" fmla="*/ 889000 w 2743200"/>
                <a:gd name="connsiteY2" fmla="*/ 1667934 h 3225800"/>
                <a:gd name="connsiteX3" fmla="*/ 905933 w 2743200"/>
                <a:gd name="connsiteY3" fmla="*/ 1566334 h 3225800"/>
                <a:gd name="connsiteX4" fmla="*/ 1159933 w 2743200"/>
                <a:gd name="connsiteY4" fmla="*/ 1557867 h 3225800"/>
                <a:gd name="connsiteX5" fmla="*/ 1159933 w 2743200"/>
                <a:gd name="connsiteY5" fmla="*/ 1667934 h 3225800"/>
                <a:gd name="connsiteX6" fmla="*/ 1566333 w 2743200"/>
                <a:gd name="connsiteY6" fmla="*/ 1651000 h 3225800"/>
                <a:gd name="connsiteX7" fmla="*/ 1566333 w 2743200"/>
                <a:gd name="connsiteY7" fmla="*/ 2370667 h 3225800"/>
                <a:gd name="connsiteX8" fmla="*/ 8466 w 2743200"/>
                <a:gd name="connsiteY8" fmla="*/ 2387600 h 3225800"/>
                <a:gd name="connsiteX9" fmla="*/ 33866 w 2743200"/>
                <a:gd name="connsiteY9" fmla="*/ 3225800 h 3225800"/>
                <a:gd name="connsiteX10" fmla="*/ 533400 w 2743200"/>
                <a:gd name="connsiteY10" fmla="*/ 3225800 h 3225800"/>
                <a:gd name="connsiteX11" fmla="*/ 533400 w 2743200"/>
                <a:gd name="connsiteY11" fmla="*/ 2954867 h 3225800"/>
                <a:gd name="connsiteX12" fmla="*/ 745066 w 2743200"/>
                <a:gd name="connsiteY12" fmla="*/ 2971800 h 3225800"/>
                <a:gd name="connsiteX13" fmla="*/ 753533 w 2743200"/>
                <a:gd name="connsiteY13" fmla="*/ 3225800 h 3225800"/>
                <a:gd name="connsiteX14" fmla="*/ 821266 w 2743200"/>
                <a:gd name="connsiteY14" fmla="*/ 3208867 h 3225800"/>
                <a:gd name="connsiteX15" fmla="*/ 812800 w 2743200"/>
                <a:gd name="connsiteY15" fmla="*/ 3115734 h 3225800"/>
                <a:gd name="connsiteX16" fmla="*/ 889000 w 2743200"/>
                <a:gd name="connsiteY16" fmla="*/ 3115734 h 3225800"/>
                <a:gd name="connsiteX17" fmla="*/ 897466 w 2743200"/>
                <a:gd name="connsiteY17" fmla="*/ 3005667 h 3225800"/>
                <a:gd name="connsiteX18" fmla="*/ 931333 w 2743200"/>
                <a:gd name="connsiteY18" fmla="*/ 2912534 h 3225800"/>
                <a:gd name="connsiteX19" fmla="*/ 1016000 w 2743200"/>
                <a:gd name="connsiteY19" fmla="*/ 2878667 h 3225800"/>
                <a:gd name="connsiteX20" fmla="*/ 1126066 w 2743200"/>
                <a:gd name="connsiteY20" fmla="*/ 2895600 h 3225800"/>
                <a:gd name="connsiteX21" fmla="*/ 1202266 w 2743200"/>
                <a:gd name="connsiteY21" fmla="*/ 2954867 h 3225800"/>
                <a:gd name="connsiteX22" fmla="*/ 1219200 w 2743200"/>
                <a:gd name="connsiteY22" fmla="*/ 3090334 h 3225800"/>
                <a:gd name="connsiteX23" fmla="*/ 1219200 w 2743200"/>
                <a:gd name="connsiteY23" fmla="*/ 3124200 h 3225800"/>
                <a:gd name="connsiteX24" fmla="*/ 1278466 w 2743200"/>
                <a:gd name="connsiteY24" fmla="*/ 3141134 h 3225800"/>
                <a:gd name="connsiteX25" fmla="*/ 1278466 w 2743200"/>
                <a:gd name="connsiteY25" fmla="*/ 3208867 h 3225800"/>
                <a:gd name="connsiteX26" fmla="*/ 1388533 w 2743200"/>
                <a:gd name="connsiteY26" fmla="*/ 3225800 h 3225800"/>
                <a:gd name="connsiteX27" fmla="*/ 2370666 w 2743200"/>
                <a:gd name="connsiteY27" fmla="*/ 2633134 h 3225800"/>
                <a:gd name="connsiteX28" fmla="*/ 2353733 w 2743200"/>
                <a:gd name="connsiteY28" fmla="*/ 2091267 h 3225800"/>
                <a:gd name="connsiteX29" fmla="*/ 2192866 w 2743200"/>
                <a:gd name="connsiteY29" fmla="*/ 2099734 h 3225800"/>
                <a:gd name="connsiteX30" fmla="*/ 2150533 w 2743200"/>
                <a:gd name="connsiteY30" fmla="*/ 2074334 h 3225800"/>
                <a:gd name="connsiteX31" fmla="*/ 2159000 w 2743200"/>
                <a:gd name="connsiteY31" fmla="*/ 1862667 h 3225800"/>
                <a:gd name="connsiteX32" fmla="*/ 2336800 w 2743200"/>
                <a:gd name="connsiteY32" fmla="*/ 1845734 h 3225800"/>
                <a:gd name="connsiteX33" fmla="*/ 2336800 w 2743200"/>
                <a:gd name="connsiteY33" fmla="*/ 1583267 h 3225800"/>
                <a:gd name="connsiteX34" fmla="*/ 2743200 w 2743200"/>
                <a:gd name="connsiteY34" fmla="*/ 1583267 h 3225800"/>
                <a:gd name="connsiteX35" fmla="*/ 2726266 w 2743200"/>
                <a:gd name="connsiteY35" fmla="*/ 1159934 h 3225800"/>
                <a:gd name="connsiteX36" fmla="*/ 2429933 w 2743200"/>
                <a:gd name="connsiteY36" fmla="*/ 990600 h 3225800"/>
                <a:gd name="connsiteX37" fmla="*/ 2421466 w 2743200"/>
                <a:gd name="connsiteY37" fmla="*/ 1058334 h 3225800"/>
                <a:gd name="connsiteX38" fmla="*/ 2573866 w 2743200"/>
                <a:gd name="connsiteY38" fmla="*/ 1303867 h 3225800"/>
                <a:gd name="connsiteX39" fmla="*/ 2573866 w 2743200"/>
                <a:gd name="connsiteY39" fmla="*/ 1303867 h 3225800"/>
                <a:gd name="connsiteX40" fmla="*/ 2497666 w 2743200"/>
                <a:gd name="connsiteY40" fmla="*/ 1354667 h 3225800"/>
                <a:gd name="connsiteX41" fmla="*/ 2531533 w 2743200"/>
                <a:gd name="connsiteY41" fmla="*/ 1413934 h 3225800"/>
                <a:gd name="connsiteX42" fmla="*/ 2269066 w 2743200"/>
                <a:gd name="connsiteY42" fmla="*/ 1557867 h 3225800"/>
                <a:gd name="connsiteX43" fmla="*/ 2032000 w 2743200"/>
                <a:gd name="connsiteY43" fmla="*/ 1227667 h 3225800"/>
                <a:gd name="connsiteX44" fmla="*/ 2302933 w 2743200"/>
                <a:gd name="connsiteY44" fmla="*/ 1032934 h 3225800"/>
                <a:gd name="connsiteX45" fmla="*/ 2353733 w 2743200"/>
                <a:gd name="connsiteY45" fmla="*/ 1049867 h 3225800"/>
                <a:gd name="connsiteX46" fmla="*/ 2396066 w 2743200"/>
                <a:gd name="connsiteY46" fmla="*/ 1024467 h 3225800"/>
                <a:gd name="connsiteX47" fmla="*/ 2396066 w 2743200"/>
                <a:gd name="connsiteY47" fmla="*/ 973667 h 3225800"/>
                <a:gd name="connsiteX48" fmla="*/ 2099733 w 2743200"/>
                <a:gd name="connsiteY48" fmla="*/ 838200 h 3225800"/>
                <a:gd name="connsiteX49" fmla="*/ 2091266 w 2743200"/>
                <a:gd name="connsiteY49" fmla="*/ 668867 h 3225800"/>
                <a:gd name="connsiteX50" fmla="*/ 880533 w 2743200"/>
                <a:gd name="connsiteY50" fmla="*/ 0 h 3225800"/>
                <a:gd name="connsiteX51" fmla="*/ 338666 w 2743200"/>
                <a:gd name="connsiteY51" fmla="*/ 956734 h 3225800"/>
                <a:gd name="connsiteX52" fmla="*/ 0 w 2743200"/>
                <a:gd name="connsiteY52" fmla="*/ 1126067 h 32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43200" h="3225800">
                  <a:moveTo>
                    <a:pt x="0" y="1126067"/>
                  </a:moveTo>
                  <a:lnTo>
                    <a:pt x="8466" y="1701800"/>
                  </a:lnTo>
                  <a:lnTo>
                    <a:pt x="889000" y="1667934"/>
                  </a:lnTo>
                  <a:lnTo>
                    <a:pt x="905933" y="1566334"/>
                  </a:lnTo>
                  <a:lnTo>
                    <a:pt x="1159933" y="1557867"/>
                  </a:lnTo>
                  <a:lnTo>
                    <a:pt x="1159933" y="1667934"/>
                  </a:lnTo>
                  <a:lnTo>
                    <a:pt x="1566333" y="1651000"/>
                  </a:lnTo>
                  <a:lnTo>
                    <a:pt x="1566333" y="2370667"/>
                  </a:lnTo>
                  <a:lnTo>
                    <a:pt x="8466" y="2387600"/>
                  </a:lnTo>
                  <a:lnTo>
                    <a:pt x="33866" y="3225800"/>
                  </a:lnTo>
                  <a:lnTo>
                    <a:pt x="533400" y="3225800"/>
                  </a:lnTo>
                  <a:lnTo>
                    <a:pt x="533400" y="2954867"/>
                  </a:lnTo>
                  <a:lnTo>
                    <a:pt x="745066" y="2971800"/>
                  </a:lnTo>
                  <a:lnTo>
                    <a:pt x="753533" y="3225800"/>
                  </a:lnTo>
                  <a:lnTo>
                    <a:pt x="821266" y="3208867"/>
                  </a:lnTo>
                  <a:lnTo>
                    <a:pt x="812800" y="3115734"/>
                  </a:lnTo>
                  <a:lnTo>
                    <a:pt x="889000" y="3115734"/>
                  </a:lnTo>
                  <a:lnTo>
                    <a:pt x="897466" y="3005667"/>
                  </a:lnTo>
                  <a:lnTo>
                    <a:pt x="931333" y="2912534"/>
                  </a:lnTo>
                  <a:lnTo>
                    <a:pt x="1016000" y="2878667"/>
                  </a:lnTo>
                  <a:lnTo>
                    <a:pt x="1126066" y="2895600"/>
                  </a:lnTo>
                  <a:lnTo>
                    <a:pt x="1202266" y="2954867"/>
                  </a:lnTo>
                  <a:lnTo>
                    <a:pt x="1219200" y="3090334"/>
                  </a:lnTo>
                  <a:lnTo>
                    <a:pt x="1219200" y="3124200"/>
                  </a:lnTo>
                  <a:lnTo>
                    <a:pt x="1278466" y="3141134"/>
                  </a:lnTo>
                  <a:lnTo>
                    <a:pt x="1278466" y="3208867"/>
                  </a:lnTo>
                  <a:lnTo>
                    <a:pt x="1388533" y="3225800"/>
                  </a:lnTo>
                  <a:lnTo>
                    <a:pt x="2370666" y="2633134"/>
                  </a:lnTo>
                  <a:lnTo>
                    <a:pt x="2353733" y="2091267"/>
                  </a:lnTo>
                  <a:lnTo>
                    <a:pt x="2192866" y="2099734"/>
                  </a:lnTo>
                  <a:lnTo>
                    <a:pt x="2150533" y="2074334"/>
                  </a:lnTo>
                  <a:lnTo>
                    <a:pt x="2159000" y="1862667"/>
                  </a:lnTo>
                  <a:lnTo>
                    <a:pt x="2336800" y="1845734"/>
                  </a:lnTo>
                  <a:lnTo>
                    <a:pt x="2336800" y="1583267"/>
                  </a:lnTo>
                  <a:lnTo>
                    <a:pt x="2743200" y="1583267"/>
                  </a:lnTo>
                  <a:lnTo>
                    <a:pt x="2726266" y="1159934"/>
                  </a:lnTo>
                  <a:lnTo>
                    <a:pt x="2429933" y="990600"/>
                  </a:lnTo>
                  <a:lnTo>
                    <a:pt x="2421466" y="1058334"/>
                  </a:lnTo>
                  <a:lnTo>
                    <a:pt x="2573866" y="1303867"/>
                  </a:lnTo>
                  <a:lnTo>
                    <a:pt x="2573866" y="1303867"/>
                  </a:lnTo>
                  <a:lnTo>
                    <a:pt x="2497666" y="1354667"/>
                  </a:lnTo>
                  <a:lnTo>
                    <a:pt x="2531533" y="1413934"/>
                  </a:lnTo>
                  <a:lnTo>
                    <a:pt x="2269066" y="1557867"/>
                  </a:lnTo>
                  <a:lnTo>
                    <a:pt x="2032000" y="1227667"/>
                  </a:lnTo>
                  <a:lnTo>
                    <a:pt x="2302933" y="1032934"/>
                  </a:lnTo>
                  <a:lnTo>
                    <a:pt x="2353733" y="1049867"/>
                  </a:lnTo>
                  <a:lnTo>
                    <a:pt x="2396066" y="1024467"/>
                  </a:lnTo>
                  <a:lnTo>
                    <a:pt x="2396066" y="973667"/>
                  </a:lnTo>
                  <a:lnTo>
                    <a:pt x="2099733" y="838200"/>
                  </a:lnTo>
                  <a:lnTo>
                    <a:pt x="2091266" y="668867"/>
                  </a:lnTo>
                  <a:lnTo>
                    <a:pt x="880533" y="0"/>
                  </a:lnTo>
                  <a:lnTo>
                    <a:pt x="338666" y="956734"/>
                  </a:lnTo>
                  <a:lnTo>
                    <a:pt x="0" y="1126067"/>
                  </a:lnTo>
                  <a:close/>
                </a:path>
              </a:pathLst>
            </a:custGeom>
            <a:solidFill>
              <a:srgbClr val="3FA9F5">
                <a:alpha val="50000"/>
              </a:srgbClr>
            </a:solidFill>
            <a:ln w="635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Univers 57 Condensed"/>
                <a:ea typeface="+mn-ea"/>
                <a:cs typeface="+mn-cs"/>
              </a:endParaRPr>
            </a:p>
          </p:txBody>
        </p:sp>
        <p:pic>
          <p:nvPicPr>
            <p:cNvPr id="33" name="Picture 32" descr="outboard alternative single.jpg">
              <a:extLst>
                <a:ext uri="{FF2B5EF4-FFF2-40B4-BE49-F238E27FC236}">
                  <a16:creationId xmlns:a16="http://schemas.microsoft.com/office/drawing/2014/main" id="{962D0744-E64C-2F14-8857-21C85D5870D0}"/>
                </a:ext>
              </a:extLst>
            </p:cNvPr>
            <p:cNvPicPr>
              <a:picLocks noChangeAspect="1"/>
            </p:cNvPicPr>
            <p:nvPr/>
          </p:nvPicPr>
          <p:blipFill rotWithShape="1">
            <a:blip r:embed="rId3" cstate="print">
              <a:clrChange>
                <a:clrFrom>
                  <a:srgbClr val="FFFFFF"/>
                </a:clrFrom>
                <a:clrTo>
                  <a:srgbClr val="FFFFFF">
                    <a:alpha val="0"/>
                  </a:srgbClr>
                </a:clrTo>
              </a:clrChange>
            </a:blip>
            <a:srcRect t="3423" b="5456"/>
            <a:stretch/>
          </p:blipFill>
          <p:spPr bwMode="auto">
            <a:xfrm>
              <a:off x="2946133" y="25248"/>
              <a:ext cx="8074794" cy="8236120"/>
            </a:xfrm>
            <a:prstGeom prst="rect">
              <a:avLst/>
            </a:prstGeom>
            <a:noFill/>
            <a:ln w="9525">
              <a:noFill/>
              <a:miter lim="800000"/>
              <a:headEnd/>
              <a:tailEnd/>
            </a:ln>
          </p:spPr>
        </p:pic>
      </p:grpSp>
      <p:sp>
        <p:nvSpPr>
          <p:cNvPr id="13"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Confinement by Design</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061" t="31408" r="21382" b="26321"/>
          <a:stretch/>
        </p:blipFill>
        <p:spPr bwMode="auto">
          <a:xfrm>
            <a:off x="12362279" y="867919"/>
            <a:ext cx="2921626" cy="213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32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8CF9604-9103-6952-0C61-5911506E54B6}"/>
              </a:ext>
            </a:extLst>
          </p:cNvPr>
          <p:cNvSpPr txBox="1">
            <a:spLocks/>
          </p:cNvSpPr>
          <p:nvPr/>
        </p:nvSpPr>
        <p:spPr>
          <a:xfrm>
            <a:off x="533760" y="490470"/>
            <a:ext cx="3767039"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Ethical Issues in Health Design: </a:t>
            </a:r>
          </a:p>
          <a:p>
            <a:r>
              <a:rPr lang="en-US" sz="3600" b="0" dirty="0">
                <a:latin typeface="Arial" panose="020B0604020202020204" pitchFamily="34" charset="0"/>
                <a:cs typeface="Arial" panose="020B0604020202020204" pitchFamily="34" charset="0"/>
              </a:rPr>
              <a:t>Two Types</a:t>
            </a:r>
          </a:p>
          <a:p>
            <a:endParaRPr lang="en-US" sz="3600" b="0" dirty="0">
              <a:latin typeface="Arial" panose="020B0604020202020204" pitchFamily="34" charset="0"/>
              <a:cs typeface="Arial" panose="020B0604020202020204" pitchFamily="34" charset="0"/>
            </a:endParaRPr>
          </a:p>
        </p:txBody>
      </p:sp>
      <p:sp>
        <p:nvSpPr>
          <p:cNvPr id="6" name="Content Placeholder 8">
            <a:extLst>
              <a:ext uri="{FF2B5EF4-FFF2-40B4-BE49-F238E27FC236}">
                <a16:creationId xmlns:a16="http://schemas.microsoft.com/office/drawing/2014/main" id="{0ED8D88E-4B3B-AF25-1DFA-5E303E0DEE2E}"/>
              </a:ext>
            </a:extLst>
          </p:cNvPr>
          <p:cNvSpPr txBox="1">
            <a:spLocks/>
          </p:cNvSpPr>
          <p:nvPr/>
        </p:nvSpPr>
        <p:spPr bwMode="auto">
          <a:xfrm>
            <a:off x="599527" y="2450807"/>
            <a:ext cx="3922074" cy="16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7472" indent="-347472" algn="l" defTabSz="609585" rtl="0" eaLnBrk="0" fontAlgn="base" hangingPunct="0">
              <a:spcBef>
                <a:spcPts val="768"/>
              </a:spcBef>
              <a:spcAft>
                <a:spcPts val="0"/>
              </a:spcAft>
              <a:buFont typeface="Arial" panose="020B0604020202020204" pitchFamily="34" charset="0"/>
              <a:buChar char="•"/>
              <a:defRPr sz="3200" kern="1200">
                <a:solidFill>
                  <a:schemeClr val="tx1"/>
                </a:solidFill>
                <a:latin typeface="Arial"/>
                <a:ea typeface="MS PGothic" panose="020B0600070205080204" pitchFamily="34" charset="-128"/>
                <a:cs typeface="Arial"/>
              </a:defRPr>
            </a:lvl1pPr>
            <a:lvl2pPr marL="740664" indent="-283464" algn="l" defTabSz="609585"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609585" rtl="0" eaLnBrk="0" fontAlgn="base" hangingPunct="0">
              <a:spcBef>
                <a:spcPts val="576"/>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609585" rtl="0" eaLnBrk="0" fontAlgn="base" hangingPunct="0">
              <a:spcBef>
                <a:spcPts val="48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609585" rtl="0" eaLnBrk="0" fontAlgn="base" hangingPunct="0">
              <a:spcBef>
                <a:spcPts val="480"/>
              </a:spcBef>
              <a:spcAft>
                <a:spcPts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Deliberate</a:t>
            </a:r>
          </a:p>
          <a:p>
            <a:r>
              <a:rPr lang="en-US" sz="2800" dirty="0">
                <a:latin typeface="Arial" panose="020B0604020202020204" pitchFamily="34" charset="0"/>
                <a:cs typeface="Arial" panose="020B0604020202020204" pitchFamily="34" charset="0"/>
              </a:rPr>
              <a:t>Floor patterns</a:t>
            </a:r>
          </a:p>
          <a:p>
            <a:r>
              <a:rPr lang="en-US" sz="2800" dirty="0">
                <a:latin typeface="Arial" panose="020B0604020202020204" pitchFamily="34" charset="0"/>
                <a:cs typeface="Arial" panose="020B0604020202020204" pitchFamily="34" charset="0"/>
              </a:rPr>
              <a:t>Villages and immersive LTC settings</a:t>
            </a:r>
          </a:p>
          <a:p>
            <a:r>
              <a:rPr lang="en-US" sz="2800" dirty="0">
                <a:latin typeface="Arial" panose="020B0604020202020204" pitchFamily="34" charset="0"/>
                <a:cs typeface="Arial" panose="020B0604020202020204" pitchFamily="34" charset="0"/>
              </a:rPr>
              <a:t>Light bulbs in LTC</a:t>
            </a:r>
          </a:p>
          <a:p>
            <a:r>
              <a:rPr lang="en-US" sz="2800" dirty="0">
                <a:latin typeface="Arial" panose="020B0604020202020204" pitchFamily="34" charset="0"/>
                <a:cs typeface="Arial" panose="020B0604020202020204" pitchFamily="34" charset="0"/>
              </a:rPr>
              <a:t>Tableware color</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7" name="Picture 6" descr="A group of people looking at a map&#10;&#10;Description automatically generated with medium confidence">
            <a:extLst>
              <a:ext uri="{FF2B5EF4-FFF2-40B4-BE49-F238E27FC236}">
                <a16:creationId xmlns:a16="http://schemas.microsoft.com/office/drawing/2014/main" id="{9E0E6027-8E72-AD0D-F41F-55E8453DA73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175000"/>
                    </a14:imgEffect>
                  </a14:imgLayer>
                </a14:imgProps>
              </a:ext>
              <a:ext uri="{28A0092B-C50C-407E-A947-70E740481C1C}">
                <a14:useLocalDpi xmlns:a14="http://schemas.microsoft.com/office/drawing/2010/main" val="0"/>
              </a:ext>
            </a:extLst>
          </a:blip>
          <a:srcRect l="8910" r="19316"/>
          <a:stretch/>
        </p:blipFill>
        <p:spPr>
          <a:xfrm>
            <a:off x="4412901" y="0"/>
            <a:ext cx="7779099" cy="6858000"/>
          </a:xfrm>
          <a:prstGeom prst="rect">
            <a:avLst/>
          </a:prstGeom>
        </p:spPr>
      </p:pic>
      <p:sp>
        <p:nvSpPr>
          <p:cNvPr id="10" name="TextBox 9">
            <a:extLst>
              <a:ext uri="{FF2B5EF4-FFF2-40B4-BE49-F238E27FC236}">
                <a16:creationId xmlns:a16="http://schemas.microsoft.com/office/drawing/2014/main" id="{55D18EE8-FDB0-2F82-5E14-09B76474E461}"/>
              </a:ext>
            </a:extLst>
          </p:cNvPr>
          <p:cNvSpPr txBox="1"/>
          <p:nvPr/>
        </p:nvSpPr>
        <p:spPr>
          <a:xfrm>
            <a:off x="4622399" y="333536"/>
            <a:ext cx="7587185" cy="757130"/>
          </a:xfrm>
          <a:prstGeom prst="rect">
            <a:avLst/>
          </a:prstGeom>
          <a:noFill/>
        </p:spPr>
        <p:txBody>
          <a:bodyPr wrap="square">
            <a:spAutoFit/>
          </a:bodyPr>
          <a:lstStyle/>
          <a:p>
            <a:pPr algn="ctr">
              <a:lnSpc>
                <a:spcPct val="90000"/>
              </a:lnSpc>
              <a:spcBef>
                <a:spcPct val="0"/>
              </a:spcBef>
            </a:pPr>
            <a:r>
              <a:rPr lang="en-US" sz="2400" dirty="0">
                <a:solidFill>
                  <a:schemeClr val="bg1"/>
                </a:solidFill>
                <a:latin typeface="Arial" panose="020B0604020202020204" pitchFamily="34" charset="0"/>
                <a:ea typeface="+mj-ea"/>
                <a:cs typeface="Arial" panose="020B0604020202020204" pitchFamily="34" charset="0"/>
              </a:rPr>
              <a:t>Deliberate Efforts to Alter Behavior and Exert Control </a:t>
            </a:r>
          </a:p>
          <a:p>
            <a:pPr algn="ctr">
              <a:lnSpc>
                <a:spcPct val="90000"/>
              </a:lnSpc>
              <a:spcBef>
                <a:spcPct val="0"/>
              </a:spcBef>
            </a:pPr>
            <a:r>
              <a:rPr lang="en-US" sz="2400" dirty="0">
                <a:solidFill>
                  <a:schemeClr val="bg1"/>
                </a:solidFill>
                <a:latin typeface="Arial" panose="020B0604020202020204" pitchFamily="34" charset="0"/>
                <a:ea typeface="+mj-ea"/>
                <a:cs typeface="Arial" panose="020B0604020202020204" pitchFamily="34" charset="0"/>
              </a:rPr>
              <a:t>with the Built Environment</a:t>
            </a:r>
          </a:p>
        </p:txBody>
      </p:sp>
    </p:spTree>
    <p:extLst>
      <p:ext uri="{BB962C8B-B14F-4D97-AF65-F5344CB8AC3E}">
        <p14:creationId xmlns:p14="http://schemas.microsoft.com/office/powerpoint/2010/main" val="270516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r</a:t>
            </a:r>
          </a:p>
        </p:txBody>
      </p:sp>
      <p:sp>
        <p:nvSpPr>
          <p:cNvPr id="3" name="Slide Number Placeholder 2"/>
          <p:cNvSpPr>
            <a:spLocks noGrp="1"/>
          </p:cNvSpPr>
          <p:nvPr>
            <p:ph type="sldNum" sz="quarter" idx="12"/>
          </p:nvPr>
        </p:nvSpPr>
        <p:spPr/>
        <p:txBody>
          <a:bodyPr/>
          <a:lstStyle/>
          <a:p>
            <a:fld id="{C7575539-BFBE-477A-BDB6-9CA7B44D81A5}" type="slidenum">
              <a:rPr lang="en-US" smtClean="0"/>
              <a:t>22</a:t>
            </a:fld>
            <a:endParaRPr lang="en-US" dirty="0"/>
          </a:p>
        </p:txBody>
      </p:sp>
      <p:pic>
        <p:nvPicPr>
          <p:cNvPr id="4" name="Picture 3">
            <a:extLst>
              <a:ext uri="{FF2B5EF4-FFF2-40B4-BE49-F238E27FC236}">
                <a16:creationId xmlns:a16="http://schemas.microsoft.com/office/drawing/2014/main" id="{E23797A4-C2DB-430C-B1EF-BA4024634A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115" y="-118799"/>
            <a:ext cx="12753115" cy="6976799"/>
          </a:xfrm>
          <a:prstGeom prst="rect">
            <a:avLst/>
          </a:prstGeom>
        </p:spPr>
      </p:pic>
    </p:spTree>
    <p:extLst>
      <p:ext uri="{BB962C8B-B14F-4D97-AF65-F5344CB8AC3E}">
        <p14:creationId xmlns:p14="http://schemas.microsoft.com/office/powerpoint/2010/main" val="3847353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a:xfrm>
            <a:off x="335280" y="321195"/>
            <a:ext cx="11521440" cy="640080"/>
          </a:xfrm>
        </p:spPr>
        <p:txBody>
          <a:bodyPr/>
          <a:lstStyle/>
          <a:p>
            <a:r>
              <a:rPr lang="en-US" sz="3600" b="0" dirty="0">
                <a:solidFill>
                  <a:schemeClr val="tx1"/>
                </a:solidFill>
                <a:latin typeface="Arial" panose="020B0604020202020204" pitchFamily="34" charset="0"/>
                <a:cs typeface="Arial" panose="020B0604020202020204" pitchFamily="34" charset="0"/>
              </a:rPr>
              <a:t>Floor Patterns to Control Egress</a:t>
            </a:r>
          </a:p>
        </p:txBody>
      </p:sp>
      <p:pic>
        <p:nvPicPr>
          <p:cNvPr id="4" name="Picture 2" descr="C:\Users\Diana\Desktop\Visual Design Interventions and Dementia_LIT REVIEW 2021\IMAGES\IMG-0035.PNG">
            <a:extLst>
              <a:ext uri="{FF2B5EF4-FFF2-40B4-BE49-F238E27FC236}">
                <a16:creationId xmlns:a16="http://schemas.microsoft.com/office/drawing/2014/main" id="{0CBCE2E9-C63E-51CD-C1A8-5B2DE1910A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8304" y="1065034"/>
            <a:ext cx="4271398" cy="39599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C:\Users\Diana\Desktop\Visual Design Interventions and Dementia_LIT REVIEW 2021\IMAGES\IMG-0034.PNG">
            <a:extLst>
              <a:ext uri="{FF2B5EF4-FFF2-40B4-BE49-F238E27FC236}">
                <a16:creationId xmlns:a16="http://schemas.microsoft.com/office/drawing/2014/main" id="{4D6C6B2E-D13C-8D15-6018-075DE5CBD8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004" y="1122634"/>
            <a:ext cx="4247260" cy="3954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F4C382-2042-E805-B9A1-1FE5208CAB5A}"/>
              </a:ext>
            </a:extLst>
          </p:cNvPr>
          <p:cNvSpPr txBox="1"/>
          <p:nvPr/>
        </p:nvSpPr>
        <p:spPr>
          <a:xfrm>
            <a:off x="1295004" y="6446024"/>
            <a:ext cx="11697078" cy="398588"/>
          </a:xfrm>
          <a:prstGeom prst="rect">
            <a:avLst/>
          </a:prstGeom>
          <a:noFill/>
        </p:spPr>
        <p:txBody>
          <a:bodyPr wrap="square" lIns="0" anchor="t" anchorCtr="0">
            <a:noAutofit/>
          </a:bodyPr>
          <a:lstStyle/>
          <a:p>
            <a:r>
              <a:rPr lang="en-US" sz="1200" dirty="0" err="1">
                <a:latin typeface="Arial Narrow" panose="020B0606020202030204" pitchFamily="34" charset="0"/>
                <a:ea typeface="Calibri" panose="020F0502020204030204" pitchFamily="34" charset="0"/>
                <a:cs typeface="Arial" panose="020B0604020202020204" pitchFamily="34" charset="0"/>
              </a:rPr>
              <a:t>Hewawasam</a:t>
            </a:r>
            <a:r>
              <a:rPr lang="en-US" sz="1200" dirty="0">
                <a:latin typeface="Arial Narrow" panose="020B0606020202030204" pitchFamily="34" charset="0"/>
                <a:ea typeface="Calibri" panose="020F0502020204030204" pitchFamily="34" charset="0"/>
                <a:cs typeface="Arial" panose="020B0604020202020204" pitchFamily="34" charset="0"/>
              </a:rPr>
              <a:t>, L. (1996). Floor patterns limit wandering of people with Alzheimer's. </a:t>
            </a:r>
            <a:r>
              <a:rPr lang="en-US" sz="1200" dirty="0" err="1">
                <a:latin typeface="Arial Narrow" panose="020B0606020202030204" pitchFamily="34" charset="0"/>
                <a:ea typeface="Calibri" panose="020F0502020204030204" pitchFamily="34" charset="0"/>
                <a:cs typeface="Arial" panose="020B0604020202020204" pitchFamily="34" charset="0"/>
              </a:rPr>
              <a:t>Nurs</a:t>
            </a:r>
            <a:r>
              <a:rPr lang="en-US" sz="1200" dirty="0">
                <a:latin typeface="Arial Narrow" panose="020B0606020202030204" pitchFamily="34" charset="0"/>
                <a:ea typeface="Calibri" panose="020F0502020204030204" pitchFamily="34" charset="0"/>
                <a:cs typeface="Arial" panose="020B0604020202020204" pitchFamily="34" charset="0"/>
              </a:rPr>
              <a:t> Times, 92(22), 41-44. </a:t>
            </a:r>
          </a:p>
          <a:p>
            <a:r>
              <a:rPr lang="en-US" sz="1200" dirty="0" err="1">
                <a:latin typeface="Arial Narrow" panose="020B0606020202030204" pitchFamily="34" charset="0"/>
                <a:ea typeface="Calibri" panose="020F0502020204030204" pitchFamily="34" charset="0"/>
                <a:cs typeface="Arial" panose="020B0604020202020204" pitchFamily="34" charset="0"/>
              </a:rPr>
              <a:t>Hussian</a:t>
            </a:r>
            <a:r>
              <a:rPr lang="en-US" sz="1200" dirty="0">
                <a:latin typeface="Arial Narrow" panose="020B0606020202030204" pitchFamily="34" charset="0"/>
                <a:ea typeface="Calibri" panose="020F0502020204030204" pitchFamily="34" charset="0"/>
                <a:cs typeface="Arial" panose="020B0604020202020204" pitchFamily="34" charset="0"/>
              </a:rPr>
              <a:t>, R. A., &amp; Brown, D. C. (1987). Use of two-dimensional grid patterns to limit hazardous ambulation in demented patients. J </a:t>
            </a:r>
            <a:r>
              <a:rPr lang="en-US" sz="1200" dirty="0" err="1">
                <a:latin typeface="Arial Narrow" panose="020B0606020202030204" pitchFamily="34" charset="0"/>
                <a:ea typeface="Calibri" panose="020F0502020204030204" pitchFamily="34" charset="0"/>
                <a:cs typeface="Arial" panose="020B0604020202020204" pitchFamily="34" charset="0"/>
              </a:rPr>
              <a:t>Gerontol</a:t>
            </a:r>
            <a:r>
              <a:rPr lang="en-US" sz="1200" dirty="0">
                <a:latin typeface="Arial Narrow" panose="020B0606020202030204" pitchFamily="34" charset="0"/>
                <a:ea typeface="Calibri" panose="020F0502020204030204" pitchFamily="34" charset="0"/>
                <a:cs typeface="Arial" panose="020B0604020202020204" pitchFamily="34" charset="0"/>
              </a:rPr>
              <a:t>, 42(5), 558-560. </a:t>
            </a:r>
          </a:p>
        </p:txBody>
      </p:sp>
      <p:sp>
        <p:nvSpPr>
          <p:cNvPr id="8" name="Text Placeholder 6">
            <a:extLst>
              <a:ext uri="{FF2B5EF4-FFF2-40B4-BE49-F238E27FC236}">
                <a16:creationId xmlns:a16="http://schemas.microsoft.com/office/drawing/2014/main" id="{F74CF45F-25E8-4D8B-C0F1-312CB3C24ECE}"/>
              </a:ext>
            </a:extLst>
          </p:cNvPr>
          <p:cNvSpPr txBox="1">
            <a:spLocks/>
          </p:cNvSpPr>
          <p:nvPr/>
        </p:nvSpPr>
        <p:spPr>
          <a:xfrm>
            <a:off x="1295004" y="5234030"/>
            <a:ext cx="4642596" cy="892470"/>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1000"/>
              </a:spcBef>
              <a:buClr>
                <a:schemeClr val="accent1"/>
              </a:buClr>
              <a:buFont typeface="Wingdings" panose="05000000000000000000" pitchFamily="2" charset="2"/>
              <a:buChar char="§"/>
              <a:defRPr sz="20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100000"/>
              </a:lnSpc>
              <a:spcBef>
                <a:spcPts val="500"/>
              </a:spcBef>
              <a:buClr>
                <a:schemeClr val="accent1"/>
              </a:buClr>
              <a:buFont typeface="Jacobs Chronos" panose="010B0603030503030204" pitchFamily="34" charset="0"/>
              <a:buChar char="−"/>
              <a:defRPr sz="20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100000"/>
              </a:lnSpc>
              <a:spcBef>
                <a:spcPts val="500"/>
              </a:spcBef>
              <a:buClr>
                <a:schemeClr val="accent1"/>
              </a:buClr>
              <a:buFont typeface="Jacobs Chronos" panose="010B0603030503030204" pitchFamily="34" charset="0"/>
              <a:buChar char="−"/>
              <a:defRPr sz="16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Exiting attempts decreased from </a:t>
            </a:r>
            <a:r>
              <a:rPr lang="en-US" sz="2400" b="1" dirty="0">
                <a:latin typeface="Arial" panose="020B0604020202020204" pitchFamily="34" charset="0"/>
                <a:cs typeface="Arial" panose="020B0604020202020204" pitchFamily="34" charset="0"/>
              </a:rPr>
              <a:t>98%</a:t>
            </a:r>
            <a:r>
              <a:rPr lang="en-US" sz="2400" dirty="0">
                <a:latin typeface="Arial" panose="020B0604020202020204" pitchFamily="34" charset="0"/>
                <a:cs typeface="Arial" panose="020B0604020202020204" pitchFamily="34" charset="0"/>
              </a:rPr>
              <a:t> at baseline to </a:t>
            </a:r>
            <a:r>
              <a:rPr lang="en-US" sz="2400" b="1" dirty="0">
                <a:latin typeface="Arial" panose="020B0604020202020204" pitchFamily="34" charset="0"/>
                <a:cs typeface="Arial" panose="020B0604020202020204" pitchFamily="34" charset="0"/>
              </a:rPr>
              <a:t>42%</a:t>
            </a:r>
            <a:r>
              <a:rPr lang="en-US" sz="2400" dirty="0">
                <a:latin typeface="Arial" panose="020B0604020202020204" pitchFamily="34" charset="0"/>
                <a:cs typeface="Arial" panose="020B0604020202020204" pitchFamily="34" charset="0"/>
              </a:rPr>
              <a:t> with the addition of horizontal floor tape</a:t>
            </a:r>
          </a:p>
        </p:txBody>
      </p:sp>
      <p:sp>
        <p:nvSpPr>
          <p:cNvPr id="9" name="Text Placeholder 6">
            <a:extLst>
              <a:ext uri="{FF2B5EF4-FFF2-40B4-BE49-F238E27FC236}">
                <a16:creationId xmlns:a16="http://schemas.microsoft.com/office/drawing/2014/main" id="{49DF8036-1126-85BE-FBD4-F325C75C5B48}"/>
              </a:ext>
            </a:extLst>
          </p:cNvPr>
          <p:cNvSpPr txBox="1">
            <a:spLocks/>
          </p:cNvSpPr>
          <p:nvPr/>
        </p:nvSpPr>
        <p:spPr>
          <a:xfrm>
            <a:off x="6168304" y="5254890"/>
            <a:ext cx="4757746" cy="892470"/>
          </a:xfrm>
          <a:prstGeom prst="rect">
            <a:avLst/>
          </a:prstGeom>
          <a:noFill/>
        </p:spPr>
        <p:txBody>
          <a:bodyPr vert="horz" lIns="0" tIns="0" rIns="0" bIns="0" rtlCol="0">
            <a:noAutofit/>
          </a:bodyPr>
          <a:lstStyle>
            <a:lvl1pPr marL="270000" indent="-270000" algn="l" defTabSz="914400" rtl="0" eaLnBrk="1" latinLnBrk="0" hangingPunct="1">
              <a:lnSpc>
                <a:spcPct val="100000"/>
              </a:lnSpc>
              <a:spcBef>
                <a:spcPts val="1000"/>
              </a:spcBef>
              <a:buClr>
                <a:schemeClr val="accent1"/>
              </a:buClr>
              <a:buFont typeface="Wingdings" panose="05000000000000000000" pitchFamily="2" charset="2"/>
              <a:buChar char="§"/>
              <a:defRPr sz="20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100000"/>
              </a:lnSpc>
              <a:spcBef>
                <a:spcPts val="500"/>
              </a:spcBef>
              <a:buClr>
                <a:schemeClr val="accent1"/>
              </a:buClr>
              <a:buFont typeface="Jacobs Chronos" panose="010B0603030503030204" pitchFamily="34" charset="0"/>
              <a:buChar char="−"/>
              <a:defRPr sz="20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100000"/>
              </a:lnSpc>
              <a:spcBef>
                <a:spcPts val="500"/>
              </a:spcBef>
              <a:buClr>
                <a:schemeClr val="accent1"/>
              </a:buClr>
              <a:buFont typeface="Jacobs Chronos" panose="010B0603030503030204" pitchFamily="34" charset="0"/>
              <a:buChar char="−"/>
              <a:defRPr sz="16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dirty="0">
                <a:latin typeface="Arial" panose="020B0604020202020204" pitchFamily="34" charset="0"/>
                <a:cs typeface="Arial" panose="020B0604020202020204" pitchFamily="34" charset="0"/>
              </a:rPr>
              <a:t>Vertical striping was less effective than the horizontal pattern</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20" t="21550" r="24796" b="41318"/>
          <a:stretch/>
        </p:blipFill>
        <p:spPr bwMode="auto">
          <a:xfrm>
            <a:off x="12465603" y="230148"/>
            <a:ext cx="2323197" cy="1193569"/>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5109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arrow room&#10;&#10;Description automatically generated">
            <a:extLst>
              <a:ext uri="{FF2B5EF4-FFF2-40B4-BE49-F238E27FC236}">
                <a16:creationId xmlns:a16="http://schemas.microsoft.com/office/drawing/2014/main" id="{38C8ABFB-D86D-D6DC-9E0E-2D696D7C0E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4" name="TextBox 3">
            <a:extLst>
              <a:ext uri="{FF2B5EF4-FFF2-40B4-BE49-F238E27FC236}">
                <a16:creationId xmlns:a16="http://schemas.microsoft.com/office/drawing/2014/main" id="{4ACA9F8A-EFF3-17FE-8A97-CBA4890985EB}"/>
              </a:ext>
            </a:extLst>
          </p:cNvPr>
          <p:cNvSpPr txBox="1"/>
          <p:nvPr/>
        </p:nvSpPr>
        <p:spPr>
          <a:xfrm>
            <a:off x="319722" y="5946170"/>
            <a:ext cx="3599136" cy="899659"/>
          </a:xfrm>
          <a:prstGeom prst="rect">
            <a:avLst/>
          </a:prstGeom>
          <a:noFill/>
        </p:spPr>
        <p:txBody>
          <a:bodyPr wrap="square" lIns="0" anchor="b" anchorCtr="0">
            <a:noAutofit/>
          </a:bodyPr>
          <a:lstStyle/>
          <a:p>
            <a:r>
              <a:rPr lang="it-IT" sz="1200" dirty="0">
                <a:latin typeface="Arial Narrow" panose="020B0606020202030204" pitchFamily="34" charset="0"/>
                <a:ea typeface="Calibri" panose="020F0502020204030204" pitchFamily="34" charset="0"/>
                <a:cs typeface="Arial" panose="020B0604020202020204" pitchFamily="34" charset="0"/>
              </a:rPr>
              <a:t>Photo Credit:  Diana Anderson</a:t>
            </a:r>
          </a:p>
        </p:txBody>
      </p:sp>
    </p:spTree>
    <p:extLst>
      <p:ext uri="{BB962C8B-B14F-4D97-AF65-F5344CB8AC3E}">
        <p14:creationId xmlns:p14="http://schemas.microsoft.com/office/powerpoint/2010/main" val="995559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1724E87F-BCA1-436D-8808-387D1C5C20E3}"/>
              </a:ext>
            </a:extLst>
          </p:cNvPr>
          <p:cNvSpPr txBox="1">
            <a:spLocks/>
          </p:cNvSpPr>
          <p:nvPr/>
        </p:nvSpPr>
        <p:spPr>
          <a:xfrm>
            <a:off x="597600" y="1237913"/>
            <a:ext cx="4276800" cy="479823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60000"/>
                    <a:lumOff val="4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7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75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Arial" panose="020B0604020202020204" pitchFamily="34" charset="0"/>
                <a:cs typeface="Arial" panose="020B0604020202020204" pitchFamily="34" charset="0"/>
              </a:rPr>
              <a:t>2 care homes, n=758</a:t>
            </a:r>
          </a:p>
          <a:p>
            <a:r>
              <a:rPr lang="en-US" sz="2400" dirty="0">
                <a:solidFill>
                  <a:schemeClr val="tx1"/>
                </a:solidFill>
                <a:latin typeface="Arial" panose="020B0604020202020204" pitchFamily="34" charset="0"/>
                <a:cs typeface="Arial" panose="020B0604020202020204" pitchFamily="34" charset="0"/>
              </a:rPr>
              <a:t>Solid-state lighting: intensity &amp; spectrum changes to increase short-wavelength (blue light) during the day and decrease it overnight. </a:t>
            </a:r>
          </a:p>
          <a:p>
            <a:r>
              <a:rPr lang="en-US" sz="2400" dirty="0">
                <a:solidFill>
                  <a:schemeClr val="tx1"/>
                </a:solidFill>
                <a:latin typeface="Arial" panose="020B0604020202020204" pitchFamily="34" charset="0"/>
                <a:cs typeface="Arial" panose="020B0604020202020204" pitchFamily="34" charset="0"/>
              </a:rPr>
              <a:t>Control sites: no change in intensity or spectrum.</a:t>
            </a:r>
          </a:p>
          <a:p>
            <a:r>
              <a:rPr lang="en-US" sz="2400" b="1" dirty="0">
                <a:solidFill>
                  <a:schemeClr val="tx1"/>
                </a:solidFill>
                <a:latin typeface="Arial" panose="020B0604020202020204" pitchFamily="34" charset="0"/>
                <a:cs typeface="Arial" panose="020B0604020202020204" pitchFamily="34" charset="0"/>
              </a:rPr>
              <a:t>Falls reduced by 43% at experimental sites </a:t>
            </a:r>
            <a:r>
              <a:rPr lang="en-US" sz="2400" dirty="0">
                <a:solidFill>
                  <a:schemeClr val="tx1"/>
                </a:solidFill>
                <a:latin typeface="Arial" panose="020B0604020202020204" pitchFamily="34" charset="0"/>
                <a:cs typeface="Arial" panose="020B0604020202020204" pitchFamily="34" charset="0"/>
              </a:rPr>
              <a:t>(4.82 vs 8.44 falls per 1000 resident-days, respectively; RR 0.57; 95% CI 0.39-0.84; p=.004).</a:t>
            </a:r>
            <a:endParaRPr lang="en-US" sz="2400" b="1" i="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56DCB4B-532A-01FE-9DB1-0AE88E681669}"/>
              </a:ext>
            </a:extLst>
          </p:cNvPr>
          <p:cNvSpPr txBox="1"/>
          <p:nvPr/>
        </p:nvSpPr>
        <p:spPr>
          <a:xfrm>
            <a:off x="4932000" y="5344752"/>
            <a:ext cx="6933600" cy="646331"/>
          </a:xfrm>
          <a:prstGeom prst="rect">
            <a:avLst/>
          </a:prstGeom>
          <a:noFill/>
        </p:spPr>
        <p:txBody>
          <a:bodyPr wrap="square" rtlCol="0" anchor="b" anchorCtr="0">
            <a:spAutoFit/>
          </a:bodyPr>
          <a:lstStyle/>
          <a:p>
            <a:endParaRPr lang="en-CA"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Image Credit: The Lighting Practice. “What is Circadian Lighting?”: </a:t>
            </a:r>
            <a:r>
              <a:rPr lang="en-US" sz="1200" i="1" u="sng" dirty="0">
                <a:latin typeface="Arial" panose="020B0604020202020204" pitchFamily="34" charset="0"/>
                <a:cs typeface="Arial" panose="020B0604020202020204" pitchFamily="34" charset="0"/>
                <a:hlinkClick r:id="rId3"/>
              </a:rPr>
              <a:t>https://www.thelightingpractice.com/what-is-circadian-lighting/</a:t>
            </a:r>
            <a:r>
              <a:rPr lang="en-US" sz="1200" i="1" dirty="0">
                <a:latin typeface="Arial" panose="020B0604020202020204" pitchFamily="34" charset="0"/>
                <a:cs typeface="Arial" panose="020B0604020202020204" pitchFamily="34" charset="0"/>
              </a:rPr>
              <a:t>. Accessed 20 Nov 2023. </a:t>
            </a:r>
            <a:endParaRPr lang="en-CA" sz="1200" dirty="0">
              <a:latin typeface="Arial" panose="020B0604020202020204" pitchFamily="34" charset="0"/>
              <a:cs typeface="Arial" panose="020B0604020202020204" pitchFamily="34" charset="0"/>
            </a:endParaRPr>
          </a:p>
        </p:txBody>
      </p:sp>
      <p:pic>
        <p:nvPicPr>
          <p:cNvPr id="4" name="Picture 3" descr="A person standing in a grassy area&#10;&#10;Description automatically generated">
            <a:extLst>
              <a:ext uri="{FF2B5EF4-FFF2-40B4-BE49-F238E27FC236}">
                <a16:creationId xmlns:a16="http://schemas.microsoft.com/office/drawing/2014/main" id="{C42B44E7-B56C-8F9C-FBFC-C64575D8F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00" y="1470910"/>
            <a:ext cx="7259999" cy="4104691"/>
          </a:xfrm>
          <a:prstGeom prst="rect">
            <a:avLst/>
          </a:prstGeom>
        </p:spPr>
      </p:pic>
      <p:sp>
        <p:nvSpPr>
          <p:cNvPr id="6"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Fall Reduction and Lighting in Nursing Homes</a:t>
            </a:r>
          </a:p>
        </p:txBody>
      </p:sp>
      <p:sp>
        <p:nvSpPr>
          <p:cNvPr id="7" name="TextBox 6">
            <a:extLst>
              <a:ext uri="{FF2B5EF4-FFF2-40B4-BE49-F238E27FC236}">
                <a16:creationId xmlns:a16="http://schemas.microsoft.com/office/drawing/2014/main" id="{F56DCB4B-532A-01FE-9DB1-0AE88E681669}"/>
              </a:ext>
            </a:extLst>
          </p:cNvPr>
          <p:cNvSpPr txBox="1"/>
          <p:nvPr/>
        </p:nvSpPr>
        <p:spPr>
          <a:xfrm>
            <a:off x="440400" y="6201778"/>
            <a:ext cx="11714400" cy="646331"/>
          </a:xfrm>
          <a:prstGeom prst="rect">
            <a:avLst/>
          </a:prstGeom>
          <a:noFill/>
        </p:spPr>
        <p:txBody>
          <a:bodyPr wrap="square" rtlCol="0" anchor="b" anchorCtr="0">
            <a:spAutoFit/>
          </a:bodyPr>
          <a:lstStyle/>
          <a:p>
            <a:r>
              <a:rPr lang="en-CA" sz="1200" dirty="0">
                <a:latin typeface="Arial Narrow" panose="020B0606020202030204" pitchFamily="34" charset="0"/>
                <a:cs typeface="Arial" panose="020B0604020202020204" pitchFamily="34" charset="0"/>
              </a:rPr>
              <a:t> </a:t>
            </a:r>
          </a:p>
          <a:p>
            <a:r>
              <a:rPr lang="en-US" sz="1200" dirty="0">
                <a:latin typeface="Arial Narrow" panose="020B0606020202030204" pitchFamily="34" charset="0"/>
                <a:cs typeface="Arial" panose="020B0604020202020204" pitchFamily="34" charset="0"/>
              </a:rPr>
              <a:t>Grant, </a:t>
            </a:r>
            <a:r>
              <a:rPr lang="en-US" sz="1200" dirty="0" err="1">
                <a:latin typeface="Arial Narrow" panose="020B0606020202030204" pitchFamily="34" charset="0"/>
                <a:cs typeface="Arial" panose="020B0604020202020204" pitchFamily="34" charset="0"/>
              </a:rPr>
              <a:t>Leilah</a:t>
            </a:r>
            <a:r>
              <a:rPr lang="en-US" sz="1200" dirty="0">
                <a:latin typeface="Arial Narrow" panose="020B0606020202030204" pitchFamily="34" charset="0"/>
                <a:cs typeface="Arial" panose="020B0604020202020204" pitchFamily="34" charset="0"/>
              </a:rPr>
              <a:t>; St. </a:t>
            </a:r>
            <a:r>
              <a:rPr lang="en-US" sz="1200" dirty="0" err="1">
                <a:latin typeface="Arial Narrow" panose="020B0606020202030204" pitchFamily="34" charset="0"/>
                <a:cs typeface="Arial" panose="020B0604020202020204" pitchFamily="34" charset="0"/>
              </a:rPr>
              <a:t>Hilaire</a:t>
            </a:r>
            <a:r>
              <a:rPr lang="en-US" sz="1200" dirty="0">
                <a:latin typeface="Arial Narrow" panose="020B0606020202030204" pitchFamily="34" charset="0"/>
                <a:cs typeface="Arial" panose="020B0604020202020204" pitchFamily="34" charset="0"/>
              </a:rPr>
              <a:t>, </a:t>
            </a:r>
            <a:r>
              <a:rPr lang="en-US" sz="1200" dirty="0" err="1">
                <a:latin typeface="Arial Narrow" panose="020B0606020202030204" pitchFamily="34" charset="0"/>
                <a:cs typeface="Arial" panose="020B0604020202020204" pitchFamily="34" charset="0"/>
              </a:rPr>
              <a:t>Milissa</a:t>
            </a:r>
            <a:r>
              <a:rPr lang="en-US" sz="1200" dirty="0">
                <a:latin typeface="Arial Narrow" panose="020B0606020202030204" pitchFamily="34" charset="0"/>
                <a:cs typeface="Arial" panose="020B0604020202020204" pitchFamily="34" charset="0"/>
              </a:rPr>
              <a:t>; Heller, Jenna; Heller, Rodney; Lockley, Steven; Rahman, </a:t>
            </a:r>
            <a:r>
              <a:rPr lang="en-US" sz="1200" dirty="0" err="1">
                <a:latin typeface="Arial Narrow" panose="020B0606020202030204" pitchFamily="34" charset="0"/>
                <a:cs typeface="Arial" panose="020B0604020202020204" pitchFamily="34" charset="0"/>
              </a:rPr>
              <a:t>Shadab</a:t>
            </a:r>
            <a:r>
              <a:rPr lang="en-US" sz="1200" dirty="0">
                <a:latin typeface="Arial Narrow" panose="020B0606020202030204" pitchFamily="34" charset="0"/>
                <a:cs typeface="Arial" panose="020B0604020202020204" pitchFamily="34" charset="0"/>
              </a:rPr>
              <a:t>.  “Impact of Upgraded Lighting on Falls in Care Home Residents” . JAMDA: Journal of Post-Acute and Long-term Care Medicine.</a:t>
            </a:r>
            <a:r>
              <a:rPr lang="en-CA" sz="1200" dirty="0">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Vol 23, Is 10, P1698-1704, E2. October 2022. </a:t>
            </a:r>
            <a:r>
              <a:rPr lang="en-US" sz="1200" i="1" u="sng" dirty="0">
                <a:latin typeface="Arial Narrow" panose="020B0606020202030204" pitchFamily="34" charset="0"/>
                <a:cs typeface="Arial" panose="020B0604020202020204" pitchFamily="34" charset="0"/>
                <a:hlinkClick r:id="rId5"/>
              </a:rPr>
              <a:t>https://www.jamda.com/article/S1525-8610(22)00471-6/fulltext</a:t>
            </a:r>
            <a:r>
              <a:rPr lang="en-US" sz="1200" dirty="0">
                <a:latin typeface="Arial Narrow" panose="020B0606020202030204" pitchFamily="34" charset="0"/>
                <a:cs typeface="Arial" panose="020B0604020202020204" pitchFamily="34" charset="0"/>
              </a:rPr>
              <a:t>. Accessed 20 Nov 2023.</a:t>
            </a:r>
            <a:endParaRPr lang="en-CA"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73391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AEE667-7F28-1AE6-5261-7E52043F6A25}"/>
              </a:ext>
            </a:extLst>
          </p:cNvPr>
          <p:cNvSpPr>
            <a:spLocks noGrp="1"/>
          </p:cNvSpPr>
          <p:nvPr>
            <p:ph type="body" sz="quarter" idx="12"/>
          </p:nvPr>
        </p:nvSpPr>
        <p:spPr>
          <a:xfrm>
            <a:off x="670559" y="1770071"/>
            <a:ext cx="2958241" cy="1184627"/>
          </a:xfrm>
        </p:spPr>
        <p:txBody>
          <a:bodyPr/>
          <a:lstStyle/>
          <a:p>
            <a:pPr>
              <a:lnSpc>
                <a:spcPct val="100000"/>
              </a:lnSpc>
            </a:pPr>
            <a:r>
              <a:rPr lang="en-US" sz="2400" dirty="0">
                <a:latin typeface="Arial" panose="020B0604020202020204" pitchFamily="34" charset="0"/>
                <a:cs typeface="Arial" panose="020B0604020202020204" pitchFamily="34" charset="0"/>
              </a:rPr>
              <a:t>White tableware vs high contrast red tableware</a:t>
            </a:r>
          </a:p>
          <a:p>
            <a:pPr>
              <a:lnSpc>
                <a:spcPct val="100000"/>
              </a:lnSpc>
            </a:pPr>
            <a:r>
              <a:rPr lang="en-US" sz="2400" dirty="0">
                <a:latin typeface="Arial" panose="020B0604020202020204" pitchFamily="34" charset="0"/>
                <a:cs typeface="Arial" panose="020B0604020202020204" pitchFamily="34" charset="0"/>
              </a:rPr>
              <a:t>Mean increase was </a:t>
            </a:r>
            <a:r>
              <a:rPr lang="en-US" sz="2400" b="1" dirty="0">
                <a:latin typeface="Arial" panose="020B0604020202020204" pitchFamily="34" charset="0"/>
                <a:cs typeface="Arial" panose="020B0604020202020204" pitchFamily="34" charset="0"/>
              </a:rPr>
              <a:t>25% for food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84% for liquid </a:t>
            </a:r>
            <a:r>
              <a:rPr lang="en-US" sz="2400" dirty="0">
                <a:latin typeface="Arial" panose="020B0604020202020204" pitchFamily="34" charset="0"/>
                <a:cs typeface="Arial" panose="020B0604020202020204" pitchFamily="34" charset="0"/>
              </a:rPr>
              <a:t>for the red tableware </a:t>
            </a:r>
          </a:p>
          <a:p>
            <a:pPr>
              <a:lnSpc>
                <a:spcPct val="100000"/>
              </a:lnSpc>
            </a:pPr>
            <a:r>
              <a:rPr lang="en-US" sz="2400" dirty="0">
                <a:latin typeface="Arial" panose="020B0604020202020204" pitchFamily="34" charset="0"/>
                <a:cs typeface="Arial" panose="020B0604020202020204" pitchFamily="34" charset="0"/>
              </a:rPr>
              <a:t>8 of 9 participants exhibited increased intake</a:t>
            </a:r>
          </a:p>
        </p:txBody>
      </p:sp>
      <p:pic>
        <p:nvPicPr>
          <p:cNvPr id="5" name="Picture 3">
            <a:extLst>
              <a:ext uri="{FF2B5EF4-FFF2-40B4-BE49-F238E27FC236}">
                <a16:creationId xmlns:a16="http://schemas.microsoft.com/office/drawing/2014/main" id="{68A6598A-F7EC-1523-21A8-6CAECB8B1E7A}"/>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rcRect/>
          <a:stretch/>
        </p:blipFill>
        <p:spPr bwMode="auto">
          <a:xfrm>
            <a:off x="9609445" y="367633"/>
            <a:ext cx="1528956" cy="143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96" t="27932" r="22531" b="18856"/>
          <a:stretch/>
        </p:blipFill>
        <p:spPr bwMode="auto">
          <a:xfrm>
            <a:off x="3846304" y="1798996"/>
            <a:ext cx="4444664" cy="478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24" t="26772" r="23072" b="17551"/>
          <a:stretch/>
        </p:blipFill>
        <p:spPr bwMode="auto">
          <a:xfrm>
            <a:off x="8087523" y="1835222"/>
            <a:ext cx="4104475" cy="47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2">
            <a:extLst>
              <a:ext uri="{FF2B5EF4-FFF2-40B4-BE49-F238E27FC236}">
                <a16:creationId xmlns:a16="http://schemas.microsoft.com/office/drawing/2014/main" id="{58CF9604-9103-6952-0C61-5911506E54B6}"/>
              </a:ext>
            </a:extLst>
          </p:cNvPr>
          <p:cNvSpPr txBox="1">
            <a:spLocks/>
          </p:cNvSpPr>
          <p:nvPr/>
        </p:nvSpPr>
        <p:spPr>
          <a:xfrm>
            <a:off x="670559" y="472395"/>
            <a:ext cx="9533985"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Non-Pharmacologic Treatment Modalities</a:t>
            </a:r>
          </a:p>
        </p:txBody>
      </p:sp>
      <p:sp>
        <p:nvSpPr>
          <p:cNvPr id="2" name="Rectangle 1"/>
          <p:cNvSpPr/>
          <p:nvPr/>
        </p:nvSpPr>
        <p:spPr>
          <a:xfrm>
            <a:off x="-1" y="6524735"/>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3001F6E-ECF0-8FC6-478B-07B1FCDC1616}"/>
              </a:ext>
            </a:extLst>
          </p:cNvPr>
          <p:cNvSpPr txBox="1"/>
          <p:nvPr/>
        </p:nvSpPr>
        <p:spPr>
          <a:xfrm>
            <a:off x="441497" y="6503085"/>
            <a:ext cx="11254278" cy="349250"/>
          </a:xfrm>
          <a:prstGeom prst="rect">
            <a:avLst/>
          </a:prstGeom>
          <a:noFill/>
        </p:spPr>
        <p:txBody>
          <a:bodyPr wrap="square" lIns="0">
            <a:noAutofit/>
          </a:bodyPr>
          <a:lstStyle/>
          <a:p>
            <a:r>
              <a:rPr lang="pl-PL" sz="1200" dirty="0">
                <a:latin typeface="Arial Narrow" panose="020B0606020202030204" pitchFamily="34" charset="0"/>
                <a:ea typeface="Calibri" panose="020F0502020204030204" pitchFamily="34" charset="0"/>
                <a:cs typeface="Arial" panose="020B0604020202020204" pitchFamily="34" charset="0"/>
              </a:rPr>
              <a:t>Dunne TE, Neargarder SA, Cipolloni PB, Cronin-Golomb A. Visual contrast enhances food and liquid intake in advanced Alzheimer's disease. Clin Nutr. 2004 Aug;23(4):533-8. </a:t>
            </a:r>
          </a:p>
        </p:txBody>
      </p:sp>
      <p:sp>
        <p:nvSpPr>
          <p:cNvPr id="10" name="Rectangle 9"/>
          <p:cNvSpPr/>
          <p:nvPr/>
        </p:nvSpPr>
        <p:spPr>
          <a:xfrm>
            <a:off x="10882801" y="169317"/>
            <a:ext cx="511200" cy="39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04448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1F88D1B-76F3-EB6E-0383-D7B6A6BAAA34}"/>
              </a:ext>
            </a:extLst>
          </p:cNvPr>
          <p:cNvSpPr/>
          <p:nvPr/>
        </p:nvSpPr>
        <p:spPr>
          <a:xfrm>
            <a:off x="5442640" y="2486402"/>
            <a:ext cx="1015611" cy="2124992"/>
          </a:xfrm>
          <a:custGeom>
            <a:avLst/>
            <a:gdLst>
              <a:gd name="connsiteX0" fmla="*/ 0 w 623125"/>
              <a:gd name="connsiteY0" fmla="*/ 0 h 1303782"/>
              <a:gd name="connsiteX1" fmla="*/ 623126 w 623125"/>
              <a:gd name="connsiteY1" fmla="*/ 1145572 h 1303782"/>
              <a:gd name="connsiteX2" fmla="*/ 28575 w 623125"/>
              <a:gd name="connsiteY2" fmla="*/ 1303782 h 1303782"/>
              <a:gd name="connsiteX3" fmla="*/ 0 w 623125"/>
              <a:gd name="connsiteY3" fmla="*/ 0 h 1303782"/>
            </a:gdLst>
            <a:ahLst/>
            <a:cxnLst>
              <a:cxn ang="0">
                <a:pos x="connsiteX0" y="connsiteY0"/>
              </a:cxn>
              <a:cxn ang="0">
                <a:pos x="connsiteX1" y="connsiteY1"/>
              </a:cxn>
              <a:cxn ang="0">
                <a:pos x="connsiteX2" y="connsiteY2"/>
              </a:cxn>
              <a:cxn ang="0">
                <a:pos x="connsiteX3" y="connsiteY3"/>
              </a:cxn>
            </a:cxnLst>
            <a:rect l="l" t="t" r="r" b="b"/>
            <a:pathLst>
              <a:path w="623125" h="1303782">
                <a:moveTo>
                  <a:pt x="0" y="0"/>
                </a:moveTo>
                <a:lnTo>
                  <a:pt x="623126" y="1145572"/>
                </a:lnTo>
                <a:lnTo>
                  <a:pt x="28575" y="1303782"/>
                </a:lnTo>
                <a:lnTo>
                  <a:pt x="0" y="0"/>
                </a:lnTo>
                <a:close/>
              </a:path>
            </a:pathLst>
          </a:custGeom>
          <a:solidFill>
            <a:srgbClr val="333333"/>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3D0B7F4-7E18-CD5B-E2B0-A7AB97905670}"/>
              </a:ext>
            </a:extLst>
          </p:cNvPr>
          <p:cNvSpPr/>
          <p:nvPr/>
        </p:nvSpPr>
        <p:spPr>
          <a:xfrm>
            <a:off x="5026281" y="4082111"/>
            <a:ext cx="2171442" cy="2171442"/>
          </a:xfrm>
          <a:custGeom>
            <a:avLst/>
            <a:gdLst>
              <a:gd name="connsiteX0" fmla="*/ 809625 w 809625"/>
              <a:gd name="connsiteY0" fmla="*/ 404813 h 809625"/>
              <a:gd name="connsiteX1" fmla="*/ 404813 w 809625"/>
              <a:gd name="connsiteY1" fmla="*/ 809625 h 809625"/>
              <a:gd name="connsiteX2" fmla="*/ 0 w 809625"/>
              <a:gd name="connsiteY2" fmla="*/ 404813 h 809625"/>
              <a:gd name="connsiteX3" fmla="*/ 404813 w 809625"/>
              <a:gd name="connsiteY3" fmla="*/ 0 h 809625"/>
              <a:gd name="connsiteX4" fmla="*/ 809625 w 809625"/>
              <a:gd name="connsiteY4" fmla="*/ 404813 h 80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809625">
                <a:moveTo>
                  <a:pt x="809625" y="404813"/>
                </a:moveTo>
                <a:cubicBezTo>
                  <a:pt x="809625" y="628384"/>
                  <a:pt x="628384" y="809625"/>
                  <a:pt x="404813" y="809625"/>
                </a:cubicBezTo>
                <a:cubicBezTo>
                  <a:pt x="181241" y="809625"/>
                  <a:pt x="0" y="628384"/>
                  <a:pt x="0" y="404813"/>
                </a:cubicBezTo>
                <a:cubicBezTo>
                  <a:pt x="0" y="181241"/>
                  <a:pt x="181241" y="0"/>
                  <a:pt x="404813" y="0"/>
                </a:cubicBezTo>
                <a:cubicBezTo>
                  <a:pt x="628384" y="0"/>
                  <a:pt x="809625" y="181241"/>
                  <a:pt x="809625" y="404813"/>
                </a:cubicBezTo>
                <a:close/>
              </a:path>
            </a:pathLst>
          </a:custGeom>
          <a:gradFill>
            <a:gsLst>
              <a:gs pos="0">
                <a:schemeClr val="accent2"/>
              </a:gs>
              <a:gs pos="100000">
                <a:schemeClr val="accent4"/>
              </a:gs>
            </a:gsLst>
            <a:lin ang="0" scaled="1"/>
          </a:gradFill>
          <a:ln w="2857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9B809C8-0A56-F921-C4F6-6E2BFB5480FB}"/>
              </a:ext>
            </a:extLst>
          </p:cNvPr>
          <p:cNvSpPr/>
          <p:nvPr/>
        </p:nvSpPr>
        <p:spPr>
          <a:xfrm>
            <a:off x="4110802" y="1267347"/>
            <a:ext cx="3970393" cy="1219055"/>
          </a:xfrm>
          <a:custGeom>
            <a:avLst/>
            <a:gdLst>
              <a:gd name="connsiteX0" fmla="*/ 160496 w 1608200"/>
              <a:gd name="connsiteY0" fmla="*/ 493776 h 493776"/>
              <a:gd name="connsiteX1" fmla="*/ 804101 w 1608200"/>
              <a:gd name="connsiteY1" fmla="*/ 320993 h 493776"/>
              <a:gd name="connsiteX2" fmla="*/ 1447705 w 1608200"/>
              <a:gd name="connsiteY2" fmla="*/ 493776 h 493776"/>
              <a:gd name="connsiteX3" fmla="*/ 1608201 w 1608200"/>
              <a:gd name="connsiteY3" fmla="*/ 215741 h 493776"/>
              <a:gd name="connsiteX4" fmla="*/ 804101 w 1608200"/>
              <a:gd name="connsiteY4" fmla="*/ 0 h 493776"/>
              <a:gd name="connsiteX5" fmla="*/ 0 w 1608200"/>
              <a:gd name="connsiteY5" fmla="*/ 215741 h 493776"/>
              <a:gd name="connsiteX6" fmla="*/ 160496 w 1608200"/>
              <a:gd name="connsiteY6" fmla="*/ 493776 h 4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200" h="493776">
                <a:moveTo>
                  <a:pt x="160496" y="493776"/>
                </a:moveTo>
                <a:cubicBezTo>
                  <a:pt x="349758" y="383953"/>
                  <a:pt x="569595" y="320993"/>
                  <a:pt x="804101" y="320993"/>
                </a:cubicBezTo>
                <a:cubicBezTo>
                  <a:pt x="1038606" y="320993"/>
                  <a:pt x="1258443" y="383953"/>
                  <a:pt x="1447705" y="493776"/>
                </a:cubicBezTo>
                <a:lnTo>
                  <a:pt x="1608201" y="215741"/>
                </a:lnTo>
                <a:cubicBezTo>
                  <a:pt x="1371791" y="78581"/>
                  <a:pt x="1097090" y="0"/>
                  <a:pt x="804101" y="0"/>
                </a:cubicBezTo>
                <a:cubicBezTo>
                  <a:pt x="511112" y="0"/>
                  <a:pt x="236411" y="78581"/>
                  <a:pt x="0" y="215741"/>
                </a:cubicBezTo>
                <a:lnTo>
                  <a:pt x="160496" y="493776"/>
                </a:lnTo>
                <a:close/>
              </a:path>
            </a:pathLst>
          </a:custGeom>
          <a:solidFill>
            <a:schemeClr val="accent1"/>
          </a:solidFill>
          <a:ln w="2540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2A06A03-4A8C-EDF7-6D45-59FDFEAB837A}"/>
              </a:ext>
            </a:extLst>
          </p:cNvPr>
          <p:cNvSpPr/>
          <p:nvPr/>
        </p:nvSpPr>
        <p:spPr>
          <a:xfrm>
            <a:off x="2133365" y="1860412"/>
            <a:ext cx="2273029" cy="3436822"/>
          </a:xfrm>
          <a:custGeom>
            <a:avLst/>
            <a:gdLst>
              <a:gd name="connsiteX0" fmla="*/ 321374 w 920686"/>
              <a:gd name="connsiteY0" fmla="*/ 1392079 h 1392078"/>
              <a:gd name="connsiteX1" fmla="*/ 320993 w 920686"/>
              <a:gd name="connsiteY1" fmla="*/ 1364837 h 1392078"/>
              <a:gd name="connsiteX2" fmla="*/ 920687 w 920686"/>
              <a:gd name="connsiteY2" fmla="*/ 278225 h 1392078"/>
              <a:gd name="connsiteX3" fmla="*/ 760095 w 920686"/>
              <a:gd name="connsiteY3" fmla="*/ 0 h 1392078"/>
              <a:gd name="connsiteX4" fmla="*/ 0 w 920686"/>
              <a:gd name="connsiteY4" fmla="*/ 1364837 h 1392078"/>
              <a:gd name="connsiteX5" fmla="*/ 381 w 920686"/>
              <a:gd name="connsiteY5" fmla="*/ 1392079 h 1392078"/>
              <a:gd name="connsiteX6" fmla="*/ 321374 w 920686"/>
              <a:gd name="connsiteY6" fmla="*/ 1392079 h 139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686" h="1392078">
                <a:moveTo>
                  <a:pt x="321374" y="1392079"/>
                </a:moveTo>
                <a:cubicBezTo>
                  <a:pt x="321183" y="1383030"/>
                  <a:pt x="320993" y="1373886"/>
                  <a:pt x="320993" y="1364837"/>
                </a:cubicBezTo>
                <a:cubicBezTo>
                  <a:pt x="320993" y="907256"/>
                  <a:pt x="560356" y="505682"/>
                  <a:pt x="920687" y="278225"/>
                </a:cubicBezTo>
                <a:lnTo>
                  <a:pt x="760095" y="0"/>
                </a:lnTo>
                <a:cubicBezTo>
                  <a:pt x="303848" y="283083"/>
                  <a:pt x="0" y="788480"/>
                  <a:pt x="0" y="1364837"/>
                </a:cubicBezTo>
                <a:cubicBezTo>
                  <a:pt x="0" y="1373981"/>
                  <a:pt x="191" y="1383030"/>
                  <a:pt x="381" y="1392079"/>
                </a:cubicBezTo>
                <a:lnTo>
                  <a:pt x="321374" y="1392079"/>
                </a:lnTo>
                <a:close/>
              </a:path>
            </a:pathLst>
          </a:custGeom>
          <a:solidFill>
            <a:schemeClr val="accent2"/>
          </a:solidFill>
          <a:ln w="2857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5167FE13-7456-9980-199C-A54CDD7D7CB9}"/>
              </a:ext>
            </a:extLst>
          </p:cNvPr>
          <p:cNvSpPr/>
          <p:nvPr/>
        </p:nvSpPr>
        <p:spPr>
          <a:xfrm>
            <a:off x="7785605" y="1860412"/>
            <a:ext cx="2273029" cy="3436822"/>
          </a:xfrm>
          <a:custGeom>
            <a:avLst/>
            <a:gdLst>
              <a:gd name="connsiteX0" fmla="*/ 0 w 920686"/>
              <a:gd name="connsiteY0" fmla="*/ 278225 h 1392078"/>
              <a:gd name="connsiteX1" fmla="*/ 599694 w 920686"/>
              <a:gd name="connsiteY1" fmla="*/ 1364837 h 1392078"/>
              <a:gd name="connsiteX2" fmla="*/ 599313 w 920686"/>
              <a:gd name="connsiteY2" fmla="*/ 1392079 h 1392078"/>
              <a:gd name="connsiteX3" fmla="*/ 920306 w 920686"/>
              <a:gd name="connsiteY3" fmla="*/ 1392079 h 1392078"/>
              <a:gd name="connsiteX4" fmla="*/ 920686 w 920686"/>
              <a:gd name="connsiteY4" fmla="*/ 1364837 h 1392078"/>
              <a:gd name="connsiteX5" fmla="*/ 160592 w 920686"/>
              <a:gd name="connsiteY5" fmla="*/ 0 h 1392078"/>
              <a:gd name="connsiteX6" fmla="*/ 0 w 920686"/>
              <a:gd name="connsiteY6" fmla="*/ 278225 h 139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686" h="1392078">
                <a:moveTo>
                  <a:pt x="0" y="278225"/>
                </a:moveTo>
                <a:cubicBezTo>
                  <a:pt x="360331" y="505682"/>
                  <a:pt x="599694" y="907256"/>
                  <a:pt x="599694" y="1364837"/>
                </a:cubicBezTo>
                <a:cubicBezTo>
                  <a:pt x="599694" y="1373981"/>
                  <a:pt x="599503" y="1383030"/>
                  <a:pt x="599313" y="1392079"/>
                </a:cubicBezTo>
                <a:lnTo>
                  <a:pt x="920306" y="1392079"/>
                </a:lnTo>
                <a:cubicBezTo>
                  <a:pt x="920496" y="1383030"/>
                  <a:pt x="920686" y="1373886"/>
                  <a:pt x="920686" y="1364837"/>
                </a:cubicBezTo>
                <a:cubicBezTo>
                  <a:pt x="920686" y="788480"/>
                  <a:pt x="616839" y="283083"/>
                  <a:pt x="160592" y="0"/>
                </a:cubicBezTo>
                <a:lnTo>
                  <a:pt x="0" y="278225"/>
                </a:lnTo>
                <a:close/>
              </a:path>
            </a:pathLst>
          </a:custGeom>
          <a:solidFill>
            <a:schemeClr val="accent4"/>
          </a:solidFill>
          <a:ln w="25400"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16E48BB4-6B48-5AC8-44C8-3561A38FCC2D}"/>
              </a:ext>
            </a:extLst>
          </p:cNvPr>
          <p:cNvGrpSpPr/>
          <p:nvPr/>
        </p:nvGrpSpPr>
        <p:grpSpPr>
          <a:xfrm>
            <a:off x="5026281" y="4082111"/>
            <a:ext cx="2171441" cy="2171441"/>
            <a:chOff x="5096581" y="4166955"/>
            <a:chExt cx="1998837" cy="1998837"/>
          </a:xfrm>
        </p:grpSpPr>
        <p:pic>
          <p:nvPicPr>
            <p:cNvPr id="17" name="Picture 16" descr="A black and white drawing of a blueprint&#10;&#10;Description automatically generated">
              <a:extLst>
                <a:ext uri="{FF2B5EF4-FFF2-40B4-BE49-F238E27FC236}">
                  <a16:creationId xmlns:a16="http://schemas.microsoft.com/office/drawing/2014/main" id="{A1D94A45-4EEC-C1D7-2953-529EE4FD49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096582" y="4166956"/>
              <a:ext cx="1998836" cy="1998836"/>
            </a:xfrm>
            <a:custGeom>
              <a:avLst/>
              <a:gdLst>
                <a:gd name="connsiteX0" fmla="*/ 999399 w 1998836"/>
                <a:gd name="connsiteY0" fmla="*/ 0 h 1998836"/>
                <a:gd name="connsiteX1" fmla="*/ 999439 w 1998836"/>
                <a:gd name="connsiteY1" fmla="*/ 0 h 1998836"/>
                <a:gd name="connsiteX2" fmla="*/ 1101603 w 1998836"/>
                <a:gd name="connsiteY2" fmla="*/ 5159 h 1998836"/>
                <a:gd name="connsiteX3" fmla="*/ 1998836 w 1998836"/>
                <a:gd name="connsiteY3" fmla="*/ 999419 h 1998836"/>
                <a:gd name="connsiteX4" fmla="*/ 999419 w 1998836"/>
                <a:gd name="connsiteY4" fmla="*/ 1998836 h 1998836"/>
                <a:gd name="connsiteX5" fmla="*/ 5159 w 1998836"/>
                <a:gd name="connsiteY5" fmla="*/ 1101603 h 1998836"/>
                <a:gd name="connsiteX6" fmla="*/ 0 w 1998836"/>
                <a:gd name="connsiteY6" fmla="*/ 999439 h 1998836"/>
                <a:gd name="connsiteX7" fmla="*/ 0 w 1998836"/>
                <a:gd name="connsiteY7" fmla="*/ 999399 h 1998836"/>
                <a:gd name="connsiteX8" fmla="*/ 5159 w 1998836"/>
                <a:gd name="connsiteY8" fmla="*/ 897234 h 1998836"/>
                <a:gd name="connsiteX9" fmla="*/ 897234 w 1998836"/>
                <a:gd name="connsiteY9" fmla="*/ 5159 h 1998836"/>
                <a:gd name="connsiteX10" fmla="*/ 999399 w 1998836"/>
                <a:gd name="connsiteY10" fmla="*/ 0 h 19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836" h="1998836">
                  <a:moveTo>
                    <a:pt x="999399" y="0"/>
                  </a:moveTo>
                  <a:lnTo>
                    <a:pt x="999439" y="0"/>
                  </a:lnTo>
                  <a:lnTo>
                    <a:pt x="1101603" y="5159"/>
                  </a:lnTo>
                  <a:cubicBezTo>
                    <a:pt x="1605565" y="56339"/>
                    <a:pt x="1998836" y="481953"/>
                    <a:pt x="1998836" y="999419"/>
                  </a:cubicBezTo>
                  <a:cubicBezTo>
                    <a:pt x="1998836" y="1551380"/>
                    <a:pt x="1551381" y="1998836"/>
                    <a:pt x="999419" y="1998836"/>
                  </a:cubicBezTo>
                  <a:cubicBezTo>
                    <a:pt x="481953" y="1998836"/>
                    <a:pt x="56339" y="1605564"/>
                    <a:pt x="5159" y="1101603"/>
                  </a:cubicBezTo>
                  <a:lnTo>
                    <a:pt x="0" y="999439"/>
                  </a:lnTo>
                  <a:lnTo>
                    <a:pt x="0" y="999399"/>
                  </a:lnTo>
                  <a:lnTo>
                    <a:pt x="5159" y="897234"/>
                  </a:lnTo>
                  <a:cubicBezTo>
                    <a:pt x="52927" y="426869"/>
                    <a:pt x="426869" y="52927"/>
                    <a:pt x="897234" y="5159"/>
                  </a:cubicBezTo>
                  <a:lnTo>
                    <a:pt x="999399" y="0"/>
                  </a:lnTo>
                  <a:close/>
                </a:path>
              </a:pathLst>
            </a:custGeom>
          </p:spPr>
        </p:pic>
        <p:sp>
          <p:nvSpPr>
            <p:cNvPr id="64" name="Freeform: Shape 63">
              <a:extLst>
                <a:ext uri="{FF2B5EF4-FFF2-40B4-BE49-F238E27FC236}">
                  <a16:creationId xmlns:a16="http://schemas.microsoft.com/office/drawing/2014/main" id="{E1CA44EB-F583-1D10-D5FE-643B4EDE82F9}"/>
                </a:ext>
              </a:extLst>
            </p:cNvPr>
            <p:cNvSpPr/>
            <p:nvPr/>
          </p:nvSpPr>
          <p:spPr>
            <a:xfrm>
              <a:off x="5096581" y="4166955"/>
              <a:ext cx="1998837" cy="1998837"/>
            </a:xfrm>
            <a:custGeom>
              <a:avLst/>
              <a:gdLst>
                <a:gd name="connsiteX0" fmla="*/ 809625 w 809625"/>
                <a:gd name="connsiteY0" fmla="*/ 404813 h 809625"/>
                <a:gd name="connsiteX1" fmla="*/ 404813 w 809625"/>
                <a:gd name="connsiteY1" fmla="*/ 809625 h 809625"/>
                <a:gd name="connsiteX2" fmla="*/ 0 w 809625"/>
                <a:gd name="connsiteY2" fmla="*/ 404813 h 809625"/>
                <a:gd name="connsiteX3" fmla="*/ 404813 w 809625"/>
                <a:gd name="connsiteY3" fmla="*/ 0 h 809625"/>
                <a:gd name="connsiteX4" fmla="*/ 809625 w 809625"/>
                <a:gd name="connsiteY4" fmla="*/ 404813 h 80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5" h="809625">
                  <a:moveTo>
                    <a:pt x="809625" y="404813"/>
                  </a:moveTo>
                  <a:cubicBezTo>
                    <a:pt x="809625" y="628384"/>
                    <a:pt x="628384" y="809625"/>
                    <a:pt x="404813" y="809625"/>
                  </a:cubicBezTo>
                  <a:cubicBezTo>
                    <a:pt x="181241" y="809625"/>
                    <a:pt x="0" y="628384"/>
                    <a:pt x="0" y="404813"/>
                  </a:cubicBezTo>
                  <a:cubicBezTo>
                    <a:pt x="0" y="181241"/>
                    <a:pt x="181241" y="0"/>
                    <a:pt x="404813" y="0"/>
                  </a:cubicBezTo>
                  <a:cubicBezTo>
                    <a:pt x="628384" y="0"/>
                    <a:pt x="809625" y="181241"/>
                    <a:pt x="809625" y="404813"/>
                  </a:cubicBezTo>
                  <a:close/>
                </a:path>
              </a:pathLst>
            </a:custGeom>
            <a:noFill/>
            <a:ln w="44450" cap="flat">
              <a:solidFill>
                <a:srgbClr val="333333"/>
              </a:solidFill>
              <a:prstDash val="solid"/>
              <a:miter/>
            </a:ln>
          </p:spPr>
          <p:txBody>
            <a:bodyPr rtlCol="0" anchor="ctr"/>
            <a:lstStyle/>
            <a:p>
              <a:endParaRPr lang="en-US" dirty="0"/>
            </a:p>
          </p:txBody>
        </p:sp>
      </p:grpSp>
      <p:sp>
        <p:nvSpPr>
          <p:cNvPr id="66" name="TextBox 65">
            <a:extLst>
              <a:ext uri="{FF2B5EF4-FFF2-40B4-BE49-F238E27FC236}">
                <a16:creationId xmlns:a16="http://schemas.microsoft.com/office/drawing/2014/main" id="{50612338-D7EE-F68A-FF23-0DD361E39AE7}"/>
              </a:ext>
            </a:extLst>
          </p:cNvPr>
          <p:cNvSpPr txBox="1"/>
          <p:nvPr/>
        </p:nvSpPr>
        <p:spPr>
          <a:xfrm>
            <a:off x="4994273" y="4662502"/>
            <a:ext cx="2203450" cy="830997"/>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Health Infrastructure</a:t>
            </a:r>
          </a:p>
        </p:txBody>
      </p:sp>
      <p:sp>
        <p:nvSpPr>
          <p:cNvPr id="13"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Balancing Evidence and Experience</a:t>
            </a:r>
          </a:p>
        </p:txBody>
      </p:sp>
      <p:sp>
        <p:nvSpPr>
          <p:cNvPr id="14" name="Title 2">
            <a:extLst>
              <a:ext uri="{FF2B5EF4-FFF2-40B4-BE49-F238E27FC236}">
                <a16:creationId xmlns:a16="http://schemas.microsoft.com/office/drawing/2014/main" id="{58CF9604-9103-6952-0C61-5911506E54B6}"/>
              </a:ext>
            </a:extLst>
          </p:cNvPr>
          <p:cNvSpPr txBox="1">
            <a:spLocks/>
          </p:cNvSpPr>
          <p:nvPr/>
        </p:nvSpPr>
        <p:spPr>
          <a:xfrm>
            <a:off x="5715477" y="1223802"/>
            <a:ext cx="3770641"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6600" dirty="0">
                <a:solidFill>
                  <a:schemeClr val="bg1"/>
                </a:solidFill>
                <a:latin typeface="Arial" panose="020B0604020202020204" pitchFamily="34" charset="0"/>
                <a:cs typeface="Arial" panose="020B0604020202020204" pitchFamily="34" charset="0"/>
              </a:rPr>
              <a:t>?</a:t>
            </a:r>
          </a:p>
        </p:txBody>
      </p:sp>
      <p:sp>
        <p:nvSpPr>
          <p:cNvPr id="2" name="TextBox 1"/>
          <p:cNvSpPr txBox="1"/>
          <p:nvPr/>
        </p:nvSpPr>
        <p:spPr>
          <a:xfrm>
            <a:off x="297629" y="5443200"/>
            <a:ext cx="48240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Evidence-Based </a:t>
            </a:r>
          </a:p>
          <a:p>
            <a:pPr algn="ctr"/>
            <a:r>
              <a:rPr lang="en-US" sz="2800" b="1" dirty="0">
                <a:latin typeface="Arial" panose="020B0604020202020204" pitchFamily="34" charset="0"/>
                <a:cs typeface="Arial" panose="020B0604020202020204" pitchFamily="34" charset="0"/>
              </a:rPr>
              <a:t>Practice </a:t>
            </a:r>
            <a:endParaRPr lang="en-CA" sz="2800" b="1" dirty="0">
              <a:latin typeface="Arial" panose="020B0604020202020204" pitchFamily="34" charset="0"/>
              <a:cs typeface="Arial" panose="020B0604020202020204" pitchFamily="34" charset="0"/>
            </a:endParaRPr>
          </a:p>
        </p:txBody>
      </p:sp>
      <p:sp>
        <p:nvSpPr>
          <p:cNvPr id="16" name="TextBox 15"/>
          <p:cNvSpPr txBox="1"/>
          <p:nvPr/>
        </p:nvSpPr>
        <p:spPr>
          <a:xfrm>
            <a:off x="7321318" y="5370388"/>
            <a:ext cx="48240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Expertise-Based </a:t>
            </a:r>
          </a:p>
          <a:p>
            <a:pPr algn="ctr"/>
            <a:r>
              <a:rPr lang="en-US" sz="2800" b="1" dirty="0">
                <a:latin typeface="Arial" panose="020B0604020202020204" pitchFamily="34" charset="0"/>
                <a:cs typeface="Arial" panose="020B0604020202020204" pitchFamily="34" charset="0"/>
              </a:rPr>
              <a:t>Practice </a:t>
            </a:r>
            <a:endParaRPr lang="en-C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39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539" b="3289"/>
          <a:stretch/>
        </p:blipFill>
        <p:spPr>
          <a:xfrm>
            <a:off x="2170541" y="148512"/>
            <a:ext cx="10115059" cy="6709487"/>
          </a:xfrm>
          <a:prstGeom prst="rect">
            <a:avLst/>
          </a:prstGeom>
        </p:spPr>
      </p:pic>
      <p:sp>
        <p:nvSpPr>
          <p:cNvPr id="5" name="Rectangle 4"/>
          <p:cNvSpPr/>
          <p:nvPr/>
        </p:nvSpPr>
        <p:spPr>
          <a:xfrm>
            <a:off x="2750400" y="309600"/>
            <a:ext cx="4147200" cy="89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58CF9604-9103-6952-0C61-5911506E54B6}"/>
              </a:ext>
            </a:extLst>
          </p:cNvPr>
          <p:cNvSpPr txBox="1">
            <a:spLocks/>
          </p:cNvSpPr>
          <p:nvPr/>
        </p:nvSpPr>
        <p:spPr>
          <a:xfrm>
            <a:off x="454079" y="335595"/>
            <a:ext cx="4592641"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Designing for Shared Decision Making</a:t>
            </a:r>
          </a:p>
        </p:txBody>
      </p:sp>
    </p:spTree>
    <p:extLst>
      <p:ext uri="{BB962C8B-B14F-4D97-AF65-F5344CB8AC3E}">
        <p14:creationId xmlns:p14="http://schemas.microsoft.com/office/powerpoint/2010/main" val="2007628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101" t="9339" r="17577" b="4610"/>
          <a:stretch/>
        </p:blipFill>
        <p:spPr>
          <a:xfrm>
            <a:off x="6828008" y="1423778"/>
            <a:ext cx="4641624" cy="4391371"/>
          </a:xfrm>
          <a:prstGeom prst="rect">
            <a:avLst/>
          </a:prstGeom>
        </p:spPr>
      </p:pic>
      <p:sp>
        <p:nvSpPr>
          <p:cNvPr id="5"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ICU Delirium and Windows</a:t>
            </a:r>
          </a:p>
        </p:txBody>
      </p:sp>
      <p:graphicFrame>
        <p:nvGraphicFramePr>
          <p:cNvPr id="6" name="Table 5"/>
          <p:cNvGraphicFramePr>
            <a:graphicFrameLocks noGrp="1"/>
          </p:cNvGraphicFramePr>
          <p:nvPr>
            <p:extLst>
              <p:ext uri="{D42A27DB-BD31-4B8C-83A1-F6EECF244321}">
                <p14:modId xmlns:p14="http://schemas.microsoft.com/office/powerpoint/2010/main" val="2721564705"/>
              </p:ext>
            </p:extLst>
          </p:nvPr>
        </p:nvGraphicFramePr>
        <p:xfrm>
          <a:off x="852576" y="1479682"/>
          <a:ext cx="5238623" cy="4524651"/>
        </p:xfrm>
        <a:graphic>
          <a:graphicData uri="http://schemas.openxmlformats.org/drawingml/2006/table">
            <a:tbl>
              <a:tblPr firstRow="1" firstCol="1" bandRow="1">
                <a:tableStyleId>{C60F8704-076C-47E3-8B64-BA5440797084}</a:tableStyleId>
              </a:tblPr>
              <a:tblGrid>
                <a:gridCol w="1980747">
                  <a:extLst>
                    <a:ext uri="{9D8B030D-6E8A-4147-A177-3AD203B41FA5}">
                      <a16:colId xmlns:a16="http://schemas.microsoft.com/office/drawing/2014/main" val="20000"/>
                    </a:ext>
                  </a:extLst>
                </a:gridCol>
                <a:gridCol w="1511452">
                  <a:extLst>
                    <a:ext uri="{9D8B030D-6E8A-4147-A177-3AD203B41FA5}">
                      <a16:colId xmlns:a16="http://schemas.microsoft.com/office/drawing/2014/main" val="20001"/>
                    </a:ext>
                  </a:extLst>
                </a:gridCol>
                <a:gridCol w="1746424">
                  <a:extLst>
                    <a:ext uri="{9D8B030D-6E8A-4147-A177-3AD203B41FA5}">
                      <a16:colId xmlns:a16="http://schemas.microsoft.com/office/drawing/2014/main" val="20002"/>
                    </a:ext>
                  </a:extLst>
                </a:gridCol>
              </a:tblGrid>
              <a:tr h="754275">
                <a:tc gridSpan="3">
                  <a:txBody>
                    <a:bodyPr/>
                    <a:lstStyle/>
                    <a:p>
                      <a:pPr marL="0" marR="0" algn="l" defTabSz="914400" rtl="0" eaLnBrk="1" latinLnBrk="0" hangingPunct="1">
                        <a:lnSpc>
                          <a:spcPct val="107000"/>
                        </a:lnSpc>
                        <a:spcBef>
                          <a:spcPts val="0"/>
                        </a:spcBef>
                        <a:spcAft>
                          <a:spcPts val="0"/>
                        </a:spcAft>
                      </a:pPr>
                      <a:r>
                        <a:rPr lang="en-US" sz="2200" b="0" kern="100" dirty="0">
                          <a:solidFill>
                            <a:schemeClr val="lt1"/>
                          </a:solidFill>
                          <a:effectLst/>
                          <a:latin typeface="Arial Narrow" panose="020B0606020202030204" pitchFamily="34" charset="0"/>
                          <a:ea typeface="+mj-ea"/>
                          <a:cs typeface="Arial" panose="020B0604020202020204" pitchFamily="34" charset="0"/>
                        </a:rPr>
                        <a:t>Table 2: Association of Windowed ICU Room with the Presence of a Positive CAM</a:t>
                      </a:r>
                      <a:endParaRPr lang="en-CA" sz="2200" b="0" kern="100" dirty="0">
                        <a:solidFill>
                          <a:schemeClr val="lt1"/>
                        </a:solidFill>
                        <a:effectLst/>
                        <a:latin typeface="Arial Narrow" panose="020B0606020202030204" pitchFamily="34" charset="0"/>
                        <a:ea typeface="+mj-ea"/>
                        <a:cs typeface="Arial" panose="020B0604020202020204" pitchFamily="34" charset="0"/>
                      </a:endParaRPr>
                    </a:p>
                  </a:txBody>
                  <a:tcPr marL="76462" marR="76462" marT="0" marB="0"/>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603450">
                <a:tc>
                  <a:txBody>
                    <a:bodyPr/>
                    <a:lstStyle/>
                    <a:p>
                      <a:pPr marL="0" marR="0" algn="l">
                        <a:lnSpc>
                          <a:spcPct val="107000"/>
                        </a:lnSpc>
                        <a:spcBef>
                          <a:spcPts val="0"/>
                        </a:spcBef>
                        <a:spcAft>
                          <a:spcPts val="0"/>
                        </a:spcAft>
                      </a:pPr>
                      <a:r>
                        <a:rPr lang="en-US" sz="2000" kern="100" dirty="0">
                          <a:effectLst/>
                          <a:latin typeface="Arial Narrow" panose="020B0606020202030204" pitchFamily="34" charset="0"/>
                        </a:rPr>
                        <a:t> </a:t>
                      </a:r>
                      <a:endParaRPr lang="en-CA" sz="2000" kern="100" dirty="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2000" kern="100">
                          <a:effectLst/>
                          <a:latin typeface="Arial Narrow" panose="020B0606020202030204" pitchFamily="34" charset="0"/>
                        </a:rPr>
                        <a:t>Odds Ratio (95% CI)</a:t>
                      </a:r>
                      <a:endParaRPr lang="en-CA" sz="2000" kern="10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1800" kern="100">
                          <a:effectLst/>
                          <a:latin typeface="Arial Narrow" panose="020B0606020202030204" pitchFamily="34" charset="0"/>
                        </a:rPr>
                        <a:t>P Value</a:t>
                      </a:r>
                      <a:endParaRPr lang="en-CA" sz="1800" kern="100">
                        <a:effectLst/>
                        <a:latin typeface="Arial Narrow" panose="020B0606020202030204" pitchFamily="34" charset="0"/>
                        <a:ea typeface="Calibri"/>
                        <a:cs typeface="Times New Roman"/>
                      </a:endParaRPr>
                    </a:p>
                  </a:txBody>
                  <a:tcPr marL="76462" marR="76462" marT="0" marB="0"/>
                </a:tc>
                <a:extLst>
                  <a:ext uri="{0D108BD9-81ED-4DB2-BD59-A6C34878D82A}">
                    <a16:rowId xmlns:a16="http://schemas.microsoft.com/office/drawing/2014/main" val="10001"/>
                  </a:ext>
                </a:extLst>
              </a:tr>
              <a:tr h="603450">
                <a:tc>
                  <a:txBody>
                    <a:bodyPr/>
                    <a:lstStyle/>
                    <a:p>
                      <a:pPr marL="0" marR="0" algn="l">
                        <a:lnSpc>
                          <a:spcPct val="107000"/>
                        </a:lnSpc>
                        <a:spcBef>
                          <a:spcPts val="0"/>
                        </a:spcBef>
                        <a:spcAft>
                          <a:spcPts val="0"/>
                        </a:spcAft>
                      </a:pPr>
                      <a:r>
                        <a:rPr lang="en-US" sz="2000" b="1" kern="100" dirty="0">
                          <a:effectLst/>
                          <a:latin typeface="Arial Narrow" panose="020B0606020202030204" pitchFamily="34" charset="0"/>
                        </a:rPr>
                        <a:t>Windowed Room, Unadjusted* </a:t>
                      </a:r>
                      <a:endParaRPr lang="en-CA" sz="2000" b="1" kern="100" dirty="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2000" b="1" kern="100" dirty="0">
                          <a:effectLst/>
                          <a:latin typeface="Arial Narrow" panose="020B0606020202030204" pitchFamily="34" charset="0"/>
                        </a:rPr>
                        <a:t>1.40 (1.17 to 1.69)</a:t>
                      </a:r>
                      <a:endParaRPr lang="en-CA" sz="2000" b="1" kern="100" dirty="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1800" b="1" kern="100" dirty="0">
                          <a:effectLst/>
                          <a:latin typeface="Arial Narrow" panose="020B0606020202030204" pitchFamily="34" charset="0"/>
                        </a:rPr>
                        <a:t>&lt;0.001</a:t>
                      </a:r>
                      <a:endParaRPr lang="en-CA" sz="1800" b="1" kern="100" dirty="0">
                        <a:effectLst/>
                        <a:latin typeface="Arial Narrow" panose="020B0606020202030204" pitchFamily="34" charset="0"/>
                        <a:ea typeface="Calibri"/>
                        <a:cs typeface="Times New Roman"/>
                      </a:endParaRPr>
                    </a:p>
                  </a:txBody>
                  <a:tcPr marL="76462" marR="76462" marT="0" marB="0"/>
                </a:tc>
                <a:extLst>
                  <a:ext uri="{0D108BD9-81ED-4DB2-BD59-A6C34878D82A}">
                    <a16:rowId xmlns:a16="http://schemas.microsoft.com/office/drawing/2014/main" val="10002"/>
                  </a:ext>
                </a:extLst>
              </a:tr>
              <a:tr h="603450">
                <a:tc>
                  <a:txBody>
                    <a:bodyPr/>
                    <a:lstStyle/>
                    <a:p>
                      <a:pPr marL="0" marR="0" algn="l">
                        <a:lnSpc>
                          <a:spcPct val="107000"/>
                        </a:lnSpc>
                        <a:spcBef>
                          <a:spcPts val="0"/>
                        </a:spcBef>
                        <a:spcAft>
                          <a:spcPts val="0"/>
                        </a:spcAft>
                      </a:pPr>
                      <a:r>
                        <a:rPr lang="en-US" sz="2000" b="1" kern="100">
                          <a:effectLst/>
                          <a:latin typeface="Arial Narrow" panose="020B0606020202030204" pitchFamily="34" charset="0"/>
                        </a:rPr>
                        <a:t>Windowed Room, Adjusted</a:t>
                      </a:r>
                      <a:r>
                        <a:rPr lang="en-US" sz="2000" b="1" kern="100" baseline="30000">
                          <a:effectLst/>
                          <a:latin typeface="Arial Narrow" panose="020B0606020202030204" pitchFamily="34" charset="0"/>
                        </a:rPr>
                        <a:t>+</a:t>
                      </a:r>
                      <a:endParaRPr lang="en-CA" sz="2000" b="1" kern="10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2000" b="1" kern="100" dirty="0">
                          <a:effectLst/>
                          <a:latin typeface="Arial Narrow" panose="020B0606020202030204" pitchFamily="34" charset="0"/>
                        </a:rPr>
                        <a:t>1.33 (1.10 to 1.62)</a:t>
                      </a:r>
                      <a:endParaRPr lang="en-CA" sz="2000" b="1" kern="100" dirty="0">
                        <a:effectLst/>
                        <a:latin typeface="Arial Narrow" panose="020B0606020202030204" pitchFamily="34" charset="0"/>
                        <a:ea typeface="Calibri"/>
                        <a:cs typeface="Times New Roman"/>
                      </a:endParaRPr>
                    </a:p>
                  </a:txBody>
                  <a:tcPr marL="76462" marR="76462" marT="0" marB="0"/>
                </a:tc>
                <a:tc>
                  <a:txBody>
                    <a:bodyPr/>
                    <a:lstStyle/>
                    <a:p>
                      <a:pPr marL="0" marR="0" algn="l">
                        <a:lnSpc>
                          <a:spcPct val="107000"/>
                        </a:lnSpc>
                        <a:spcBef>
                          <a:spcPts val="0"/>
                        </a:spcBef>
                        <a:spcAft>
                          <a:spcPts val="0"/>
                        </a:spcAft>
                      </a:pPr>
                      <a:r>
                        <a:rPr lang="en-US" sz="1800" b="1" kern="100" dirty="0">
                          <a:effectLst/>
                          <a:latin typeface="Arial Narrow" panose="020B0606020202030204" pitchFamily="34" charset="0"/>
                        </a:rPr>
                        <a:t>0.004</a:t>
                      </a:r>
                      <a:endParaRPr lang="en-CA" sz="1800" b="1" kern="100" dirty="0">
                        <a:effectLst/>
                        <a:latin typeface="Arial Narrow" panose="020B0606020202030204" pitchFamily="34" charset="0"/>
                        <a:ea typeface="Calibri"/>
                        <a:cs typeface="Times New Roman"/>
                      </a:endParaRPr>
                    </a:p>
                  </a:txBody>
                  <a:tcPr marL="76462" marR="76462" marT="0" marB="0"/>
                </a:tc>
                <a:extLst>
                  <a:ext uri="{0D108BD9-81ED-4DB2-BD59-A6C34878D82A}">
                    <a16:rowId xmlns:a16="http://schemas.microsoft.com/office/drawing/2014/main" val="10003"/>
                  </a:ext>
                </a:extLst>
              </a:tr>
              <a:tr h="1770842">
                <a:tc gridSpan="3">
                  <a:txBody>
                    <a:bodyPr/>
                    <a:lstStyle/>
                    <a:p>
                      <a:pPr marL="0" marR="0" algn="l">
                        <a:spcBef>
                          <a:spcPts val="0"/>
                        </a:spcBef>
                        <a:spcAft>
                          <a:spcPts val="0"/>
                        </a:spcAft>
                      </a:pPr>
                      <a:r>
                        <a:rPr lang="en-US" sz="2000" kern="100" dirty="0">
                          <a:effectLst/>
                          <a:latin typeface="Arial Narrow" panose="020B0606020202030204" pitchFamily="34" charset="0"/>
                        </a:rPr>
                        <a:t>CAM = Confusion Assessment Method, ICU = intensive care unit, CI = confidence interval</a:t>
                      </a:r>
                      <a:endParaRPr lang="en-CA" sz="2000" kern="100" dirty="0">
                        <a:effectLst/>
                        <a:latin typeface="Arial Narrow" panose="020B0606020202030204" pitchFamily="34" charset="0"/>
                      </a:endParaRPr>
                    </a:p>
                    <a:p>
                      <a:pPr marL="0" marR="0" algn="l">
                        <a:lnSpc>
                          <a:spcPct val="107000"/>
                        </a:lnSpc>
                        <a:spcBef>
                          <a:spcPts val="0"/>
                        </a:spcBef>
                        <a:spcAft>
                          <a:spcPts val="0"/>
                        </a:spcAft>
                      </a:pPr>
                      <a:r>
                        <a:rPr lang="en-US" sz="2000" kern="100" baseline="30000" dirty="0">
                          <a:effectLst/>
                          <a:latin typeface="Arial Narrow" panose="020B0606020202030204" pitchFamily="34" charset="0"/>
                        </a:rPr>
                        <a:t>+</a:t>
                      </a:r>
                      <a:r>
                        <a:rPr lang="en-US" sz="2000" kern="100" dirty="0">
                          <a:effectLst/>
                          <a:latin typeface="Arial Narrow" panose="020B0606020202030204" pitchFamily="34" charset="0"/>
                        </a:rPr>
                        <a:t>Adjusted for: year, age, sex, language preference, delirium home drug classes, delirium diagnosis, sensory impairment, and SOFA (Sequential Organ Failure Assessment) score.</a:t>
                      </a:r>
                      <a:endParaRPr lang="en-CA" sz="2000" kern="100" dirty="0">
                        <a:effectLst/>
                        <a:latin typeface="Arial Narrow" panose="020B0606020202030204" pitchFamily="34" charset="0"/>
                        <a:ea typeface="Calibri"/>
                        <a:cs typeface="Times New Roman"/>
                      </a:endParaRPr>
                    </a:p>
                  </a:txBody>
                  <a:tcPr marL="76462" marR="76462" marT="0" marB="0"/>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735359" y="6548138"/>
            <a:ext cx="12039599"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Pilot Data. MGB Health Design Lab. Funding Source</a:t>
            </a:r>
            <a:r>
              <a:rPr lang="en-US" sz="1200">
                <a:latin typeface="Arial Narrow" panose="020B0606020202030204" pitchFamily="34" charset="0"/>
                <a:cs typeface="Arial" panose="020B0604020202020204" pitchFamily="34" charset="0"/>
              </a:rPr>
              <a:t>: MGB</a:t>
            </a:r>
            <a:endParaRPr lang="en-CA" sz="1200" dirty="0">
              <a:latin typeface="Arial Narrow" panose="020B0606020202030204" pitchFamily="34" charset="0"/>
              <a:cs typeface="Arial" panose="020B0604020202020204" pitchFamily="34" charset="0"/>
            </a:endParaRPr>
          </a:p>
        </p:txBody>
      </p:sp>
      <p:cxnSp>
        <p:nvCxnSpPr>
          <p:cNvPr id="14" name="Straight Arrow Connector 13"/>
          <p:cNvCxnSpPr/>
          <p:nvPr/>
        </p:nvCxnSpPr>
        <p:spPr>
          <a:xfrm flipV="1">
            <a:off x="8416228" y="4219200"/>
            <a:ext cx="943772" cy="16999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86176" y="5984357"/>
            <a:ext cx="1900800"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Windowless patient rooms</a:t>
            </a:r>
            <a:endParaRPr lang="en-CA"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66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45E4D93-A006-5739-814E-9F3E918F1C21}"/>
              </a:ext>
            </a:extLst>
          </p:cNvPr>
          <p:cNvSpPr txBox="1"/>
          <p:nvPr/>
        </p:nvSpPr>
        <p:spPr>
          <a:xfrm>
            <a:off x="488043" y="2857336"/>
            <a:ext cx="3039957" cy="1786664"/>
          </a:xfrm>
          <a:prstGeom prst="rect">
            <a:avLst/>
          </a:prstGeom>
          <a:noFill/>
        </p:spPr>
        <p:txBody>
          <a:bodyPr wrap="square" lIns="0" anchor="b" anchorCtr="0">
            <a:noAutofit/>
          </a:bodyPr>
          <a:lstStyle/>
          <a:p>
            <a:pPr>
              <a:lnSpc>
                <a:spcPct val="90000"/>
              </a:lnSpc>
              <a:spcBef>
                <a:spcPct val="0"/>
              </a:spcBef>
            </a:pPr>
            <a:r>
              <a:rPr lang="en-US" sz="3200" i="1" dirty="0">
                <a:latin typeface="Arial" panose="020B0604020202020204" pitchFamily="34" charset="0"/>
                <a:ea typeface="+mj-ea"/>
                <a:cs typeface="Arial" panose="020B0604020202020204" pitchFamily="34" charset="0"/>
              </a:rPr>
              <a:t>The buildings </a:t>
            </a:r>
            <a:br>
              <a:rPr lang="pl-PL" sz="3200" i="1" dirty="0">
                <a:latin typeface="Arial" panose="020B0604020202020204" pitchFamily="34" charset="0"/>
                <a:ea typeface="+mj-ea"/>
                <a:cs typeface="Arial" panose="020B0604020202020204" pitchFamily="34" charset="0"/>
              </a:rPr>
            </a:br>
            <a:r>
              <a:rPr lang="en-US" sz="3200" i="1" dirty="0">
                <a:latin typeface="Arial" panose="020B0604020202020204" pitchFamily="34" charset="0"/>
                <a:ea typeface="+mj-ea"/>
                <a:cs typeface="Arial" panose="020B0604020202020204" pitchFamily="34" charset="0"/>
              </a:rPr>
              <a:t>we spend time in change us – </a:t>
            </a:r>
          </a:p>
          <a:p>
            <a:pPr>
              <a:lnSpc>
                <a:spcPct val="90000"/>
              </a:lnSpc>
              <a:spcBef>
                <a:spcPct val="0"/>
              </a:spcBef>
            </a:pPr>
            <a:r>
              <a:rPr lang="en-US" sz="3200" i="1" dirty="0">
                <a:latin typeface="Arial" panose="020B0604020202020204" pitchFamily="34" charset="0"/>
                <a:ea typeface="+mj-ea"/>
                <a:cs typeface="Arial" panose="020B0604020202020204" pitchFamily="34" charset="0"/>
              </a:rPr>
              <a:t>our minds, our behaviors and our health.</a:t>
            </a:r>
          </a:p>
        </p:txBody>
      </p:sp>
      <p:pic>
        <p:nvPicPr>
          <p:cNvPr id="3" name="Picture 2">
            <a:extLst>
              <a:ext uri="{FF2B5EF4-FFF2-40B4-BE49-F238E27FC236}">
                <a16:creationId xmlns:a16="http://schemas.microsoft.com/office/drawing/2014/main" id="{C697D964-98B0-A68E-6041-76091F16BF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53276" y="0"/>
            <a:ext cx="8227624" cy="6858001"/>
          </a:xfrm>
          <a:prstGeom prst="rect">
            <a:avLst/>
          </a:prstGeom>
        </p:spPr>
      </p:pic>
      <p:sp>
        <p:nvSpPr>
          <p:cNvPr id="4" name="TextBox 3">
            <a:extLst>
              <a:ext uri="{FF2B5EF4-FFF2-40B4-BE49-F238E27FC236}">
                <a16:creationId xmlns:a16="http://schemas.microsoft.com/office/drawing/2014/main" id="{4ACA9F8A-EFF3-17FE-8A97-CBA4890985EB}"/>
              </a:ext>
            </a:extLst>
          </p:cNvPr>
          <p:cNvSpPr txBox="1"/>
          <p:nvPr/>
        </p:nvSpPr>
        <p:spPr>
          <a:xfrm>
            <a:off x="4178922" y="5844858"/>
            <a:ext cx="3599136" cy="899659"/>
          </a:xfrm>
          <a:prstGeom prst="rect">
            <a:avLst/>
          </a:prstGeom>
          <a:noFill/>
        </p:spPr>
        <p:txBody>
          <a:bodyPr wrap="square" lIns="0" anchor="b" anchorCtr="0">
            <a:noAutofit/>
          </a:bodyPr>
          <a:lstStyle/>
          <a:p>
            <a:r>
              <a:rPr lang="it-IT" sz="1400" i="1" dirty="0">
                <a:solidFill>
                  <a:schemeClr val="bg1"/>
                </a:solidFill>
                <a:latin typeface="Arial" panose="020B0604020202020204" pitchFamily="34" charset="0"/>
                <a:ea typeface="Calibri" panose="020F0502020204030204" pitchFamily="34" charset="0"/>
                <a:cs typeface="Arial" panose="020B0604020202020204" pitchFamily="34" charset="0"/>
              </a:rPr>
              <a:t>Image Credit:  Diana Anderson</a:t>
            </a:r>
          </a:p>
        </p:txBody>
      </p:sp>
    </p:spTree>
    <p:extLst>
      <p:ext uri="{BB962C8B-B14F-4D97-AF65-F5344CB8AC3E}">
        <p14:creationId xmlns:p14="http://schemas.microsoft.com/office/powerpoint/2010/main" val="4080447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0558" y="1230568"/>
            <a:ext cx="2987042" cy="5509200"/>
          </a:xfrm>
          <a:prstGeom prst="rect">
            <a:avLst/>
          </a:prstGeom>
        </p:spPr>
        <p:txBody>
          <a:bodyPr wrap="square">
            <a:spAutoFit/>
          </a:bodyPr>
          <a:lstStyle/>
          <a:p>
            <a:r>
              <a:rPr lang="en-CA" sz="2200" dirty="0">
                <a:latin typeface="Arial" panose="020B0604020202020204" pitchFamily="34" charset="0"/>
                <a:cs typeface="Arial" panose="020B0604020202020204" pitchFamily="34" charset="0"/>
              </a:rPr>
              <a:t>Access to natural light/windows may not impact mortality, delirium, duration of ventilation; there may be a reduction in length of stay. </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Study effects are quite inconsistent. </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Qualitative evidence suggests staff perceive natural light in the ICU positively.</a:t>
            </a:r>
          </a:p>
          <a:p>
            <a:r>
              <a:rPr lang="en-CA" sz="2200" dirty="0">
                <a:latin typeface="Arial" panose="020B0604020202020204" pitchFamily="34" charset="0"/>
                <a:cs typeface="Arial" panose="020B0604020202020204" pitchFamily="34" charset="0"/>
              </a:rPr>
              <a:t>  </a:t>
            </a:r>
          </a:p>
        </p:txBody>
      </p:sp>
      <p:grpSp>
        <p:nvGrpSpPr>
          <p:cNvPr id="6" name="Group 5"/>
          <p:cNvGrpSpPr/>
          <p:nvPr/>
        </p:nvGrpSpPr>
        <p:grpSpPr>
          <a:xfrm>
            <a:off x="12793470" y="3398400"/>
            <a:ext cx="2088930" cy="1650524"/>
            <a:chOff x="1658469" y="334002"/>
            <a:chExt cx="7544997" cy="6080488"/>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033" t="4871" r="14986" b="10319"/>
            <a:stretch/>
          </p:blipFill>
          <p:spPr>
            <a:xfrm>
              <a:off x="2282670" y="334002"/>
              <a:ext cx="6920796" cy="581629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1377" r="14986" b="80918"/>
            <a:stretch/>
          </p:blipFill>
          <p:spPr>
            <a:xfrm>
              <a:off x="1658469" y="5886109"/>
              <a:ext cx="7544997" cy="528381"/>
            </a:xfrm>
            <a:prstGeom prst="rect">
              <a:avLst/>
            </a:prstGeom>
          </p:spPr>
        </p:pic>
      </p:grpSp>
      <p:pic>
        <p:nvPicPr>
          <p:cNvPr id="1027" name="Picture 3"/>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2067" t="30949" r="22832" b="33966"/>
          <a:stretch/>
        </p:blipFill>
        <p:spPr bwMode="auto">
          <a:xfrm>
            <a:off x="3752879" y="1689100"/>
            <a:ext cx="2520806" cy="390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2391" t="30804" r="24510" b="37505"/>
          <a:stretch/>
        </p:blipFill>
        <p:spPr bwMode="auto">
          <a:xfrm>
            <a:off x="6330734" y="1455475"/>
            <a:ext cx="2567045" cy="41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246079" y="5162599"/>
            <a:ext cx="1692000" cy="430887"/>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Delirium</a:t>
            </a:r>
            <a:endParaRPr lang="en-CA" sz="2200" dirty="0">
              <a:latin typeface="Arial" panose="020B0604020202020204" pitchFamily="34" charset="0"/>
              <a:cs typeface="Arial" panose="020B0604020202020204" pitchFamily="34" charset="0"/>
            </a:endParaRPr>
          </a:p>
        </p:txBody>
      </p:sp>
      <p:sp>
        <p:nvSpPr>
          <p:cNvPr id="14" name="TextBox 13"/>
          <p:cNvSpPr txBox="1"/>
          <p:nvPr/>
        </p:nvSpPr>
        <p:spPr>
          <a:xfrm>
            <a:off x="6615379" y="5165153"/>
            <a:ext cx="2282400" cy="430887"/>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ICU </a:t>
            </a:r>
            <a:r>
              <a:rPr lang="en-US" sz="2200" dirty="0" err="1">
                <a:latin typeface="Arial" panose="020B0604020202020204" pitchFamily="34" charset="0"/>
                <a:cs typeface="Arial" panose="020B0604020202020204" pitchFamily="34" charset="0"/>
              </a:rPr>
              <a:t>LoS</a:t>
            </a:r>
            <a:endParaRPr lang="en-CA" sz="2200" dirty="0">
              <a:latin typeface="Arial" panose="020B0604020202020204" pitchFamily="34" charset="0"/>
              <a:cs typeface="Arial" panose="020B0604020202020204" pitchFamily="34" charset="0"/>
            </a:endParaRPr>
          </a:p>
        </p:txBody>
      </p:sp>
      <p:sp>
        <p:nvSpPr>
          <p:cNvPr id="18" name="TextBox 17"/>
          <p:cNvSpPr txBox="1"/>
          <p:nvPr/>
        </p:nvSpPr>
        <p:spPr>
          <a:xfrm>
            <a:off x="525600" y="6475737"/>
            <a:ext cx="3830400"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SCCM ICU Design Guidelines. Task Force 2024 (In Progress).</a:t>
            </a:r>
            <a:endParaRPr lang="en-CA" sz="1200" dirty="0">
              <a:latin typeface="Arial Narrow" panose="020B0606020202030204" pitchFamily="34" charset="0"/>
              <a:cs typeface="Arial" panose="020B0604020202020204" pitchFamily="34" charset="0"/>
            </a:endParaRPr>
          </a:p>
        </p:txBody>
      </p:sp>
      <p:sp>
        <p:nvSpPr>
          <p:cNvPr id="8"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Evidence for ICU Room Windows</a:t>
            </a:r>
          </a:p>
        </p:txBody>
      </p:sp>
      <p:pic>
        <p:nvPicPr>
          <p:cNvPr id="1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2222" t="65983" r="24452" b="9122"/>
          <a:stretch/>
        </p:blipFill>
        <p:spPr bwMode="auto">
          <a:xfrm>
            <a:off x="9015978" y="1567523"/>
            <a:ext cx="3144642" cy="391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9246479" y="5165153"/>
            <a:ext cx="2282400" cy="430887"/>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Hospital </a:t>
            </a:r>
            <a:r>
              <a:rPr lang="en-US" sz="2200" dirty="0" err="1">
                <a:latin typeface="Arial" panose="020B0604020202020204" pitchFamily="34" charset="0"/>
                <a:cs typeface="Arial" panose="020B0604020202020204" pitchFamily="34" charset="0"/>
              </a:rPr>
              <a:t>LoS</a:t>
            </a:r>
            <a:endParaRPr lang="en-CA"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241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2730"/>
          <a:stretch/>
        </p:blipFill>
        <p:spPr>
          <a:xfrm>
            <a:off x="5234400" y="104258"/>
            <a:ext cx="6614411" cy="6614206"/>
          </a:xfrm>
          <a:prstGeom prst="rect">
            <a:avLst/>
          </a:prstGeom>
        </p:spPr>
      </p:pic>
      <p:sp>
        <p:nvSpPr>
          <p:cNvPr id="4" name="Title 2">
            <a:extLst>
              <a:ext uri="{FF2B5EF4-FFF2-40B4-BE49-F238E27FC236}">
                <a16:creationId xmlns:a16="http://schemas.microsoft.com/office/drawing/2014/main" id="{58CF9604-9103-6952-0C61-5911506E54B6}"/>
              </a:ext>
            </a:extLst>
          </p:cNvPr>
          <p:cNvSpPr txBox="1">
            <a:spLocks/>
          </p:cNvSpPr>
          <p:nvPr/>
        </p:nvSpPr>
        <p:spPr>
          <a:xfrm>
            <a:off x="670559" y="371595"/>
            <a:ext cx="4686241"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Evidence-Based Design vs Practice-Based Knowledge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8097" t="78565" r="7951"/>
          <a:stretch/>
        </p:blipFill>
        <p:spPr>
          <a:xfrm>
            <a:off x="855870" y="4063736"/>
            <a:ext cx="3739706" cy="2360195"/>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8565" r="54346"/>
          <a:stretch/>
        </p:blipFill>
        <p:spPr>
          <a:xfrm>
            <a:off x="670559" y="2064768"/>
            <a:ext cx="3925017" cy="2384832"/>
          </a:xfrm>
          <a:prstGeom prst="rect">
            <a:avLst/>
          </a:prstGeom>
        </p:spPr>
      </p:pic>
      <p:sp>
        <p:nvSpPr>
          <p:cNvPr id="8" name="TextBox 7"/>
          <p:cNvSpPr txBox="1"/>
          <p:nvPr/>
        </p:nvSpPr>
        <p:spPr>
          <a:xfrm>
            <a:off x="670559" y="6475737"/>
            <a:ext cx="5349600"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SCCM ICU Design Guidelines. Task Force 2024 (In Progress).</a:t>
            </a:r>
            <a:endParaRPr lang="en-CA"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837306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5" t="-2" b="12567"/>
          <a:stretch/>
        </p:blipFill>
        <p:spPr>
          <a:xfrm>
            <a:off x="0" y="0"/>
            <a:ext cx="12192000" cy="7004522"/>
          </a:xfrm>
          <a:prstGeom prst="rect">
            <a:avLst/>
          </a:prstGeom>
        </p:spPr>
      </p:pic>
      <p:sp>
        <p:nvSpPr>
          <p:cNvPr id="6" name="TextBox 5"/>
          <p:cNvSpPr txBox="1"/>
          <p:nvPr/>
        </p:nvSpPr>
        <p:spPr>
          <a:xfrm>
            <a:off x="482400" y="5322277"/>
            <a:ext cx="10720800" cy="630936"/>
          </a:xfrm>
          <a:prstGeom prst="rect">
            <a:avLst/>
          </a:prstGeom>
          <a:noFill/>
        </p:spPr>
        <p:txBody>
          <a:bodyPr wrap="square" lIns="76193" tIns="38097" rIns="76193" bIns="38097" rtlCol="0">
            <a:spAutoFit/>
          </a:bodyPr>
          <a:lstStyle/>
          <a:p>
            <a:r>
              <a:rPr lang="en-US" sz="3600" i="1" dirty="0">
                <a:solidFill>
                  <a:schemeClr val="bg1"/>
                </a:solidFill>
                <a:latin typeface="Arial" panose="020B0604020202020204" pitchFamily="34" charset="0"/>
                <a:cs typeface="Arial" panose="020B0604020202020204" pitchFamily="34" charset="0"/>
              </a:rPr>
              <a:t>Long Term Care Design</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46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8"/>
            <a:ext cx="12192000" cy="6855104"/>
          </a:xfrm>
          <a:prstGeom prst="rect">
            <a:avLst/>
          </a:prstGeom>
        </p:spPr>
      </p:pic>
      <p:sp>
        <p:nvSpPr>
          <p:cNvPr id="5" name="Rectangle 4"/>
          <p:cNvSpPr/>
          <p:nvPr/>
        </p:nvSpPr>
        <p:spPr>
          <a:xfrm>
            <a:off x="368857" y="6524553"/>
            <a:ext cx="11858268" cy="276999"/>
          </a:xfrm>
          <a:prstGeom prst="rect">
            <a:avLst/>
          </a:prstGeom>
        </p:spPr>
        <p:txBody>
          <a:bodyPr wrap="square" lIns="91440" tIns="45720" rIns="91440" bIns="45720" anchor="t">
            <a:spAutoFit/>
          </a:bodyPr>
          <a:lstStyle/>
          <a:p>
            <a:r>
              <a:rPr lang="en-US" sz="1200" dirty="0">
                <a:solidFill>
                  <a:schemeClr val="bg1"/>
                </a:solidFill>
                <a:latin typeface="Arial Narrow" panose="020B0606020202030204" pitchFamily="34" charset="0"/>
                <a:ea typeface="Calibri" panose="020F0502020204030204" pitchFamily="34" charset="0"/>
                <a:cs typeface="Times New Roman"/>
              </a:rPr>
              <a:t>Reference: Platform: https://www.platformspace.net/home/viewing-watching-observing-aging-and-the-architecture-of-intermediate-space</a:t>
            </a:r>
            <a:endParaRPr lang="en-US" sz="1200" dirty="0">
              <a:solidFill>
                <a:schemeClr val="bg1"/>
              </a:solidFill>
              <a:latin typeface="Arial Narrow" panose="020B0606020202030204" pitchFamily="34" charset="0"/>
              <a:cs typeface="Times New Roman"/>
            </a:endParaRPr>
          </a:p>
        </p:txBody>
      </p:sp>
      <p:sp>
        <p:nvSpPr>
          <p:cNvPr id="2" name="Rectangle 1"/>
          <p:cNvSpPr/>
          <p:nvPr/>
        </p:nvSpPr>
        <p:spPr>
          <a:xfrm>
            <a:off x="3164417" y="157238"/>
            <a:ext cx="8710083" cy="1815882"/>
          </a:xfrm>
          <a:prstGeom prst="rect">
            <a:avLst/>
          </a:prstGeom>
        </p:spPr>
        <p:txBody>
          <a:bodyPr wrap="square">
            <a:spAutoFit/>
          </a:bodyPr>
          <a:lstStyle/>
          <a:p>
            <a:pPr algn="r"/>
            <a:r>
              <a:rPr lang="en-CA" sz="2800" dirty="0">
                <a:solidFill>
                  <a:schemeClr val="bg1"/>
                </a:solidFill>
                <a:latin typeface="Arial" panose="020B0604020202020204" pitchFamily="34" charset="0"/>
                <a:cs typeface="Arial" panose="020B0604020202020204" pitchFamily="34" charset="0"/>
              </a:rPr>
              <a:t>“Even in old age… there is joy, companionship, and spontaneity which…is facilitated by the material context—the places and porches—that </a:t>
            </a:r>
          </a:p>
          <a:p>
            <a:pPr algn="r"/>
            <a:r>
              <a:rPr lang="en-CA" sz="2800" dirty="0">
                <a:solidFill>
                  <a:schemeClr val="bg1"/>
                </a:solidFill>
                <a:latin typeface="Arial" panose="020B0604020202020204" pitchFamily="34" charset="0"/>
                <a:cs typeface="Arial" panose="020B0604020202020204" pitchFamily="34" charset="0"/>
              </a:rPr>
              <a:t>allow the elderly to touch the world beyond.”</a:t>
            </a:r>
          </a:p>
        </p:txBody>
      </p:sp>
      <p:pic>
        <p:nvPicPr>
          <p:cNvPr id="6" name="Picture 5">
            <a:extLst>
              <a:ext uri="{FF2B5EF4-FFF2-40B4-BE49-F238E27FC236}">
                <a16:creationId xmlns:a16="http://schemas.microsoft.com/office/drawing/2014/main" id="{3C3404D4-B5E6-4339-870F-B622A94A3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92" r="54142"/>
          <a:stretch/>
        </p:blipFill>
        <p:spPr>
          <a:xfrm>
            <a:off x="10967873" y="6345936"/>
            <a:ext cx="904405" cy="230204"/>
          </a:xfrm>
          <a:prstGeom prst="rect">
            <a:avLst/>
          </a:prstGeom>
        </p:spPr>
      </p:pic>
    </p:spTree>
    <p:extLst>
      <p:ext uri="{BB962C8B-B14F-4D97-AF65-F5344CB8AC3E}">
        <p14:creationId xmlns:p14="http://schemas.microsoft.com/office/powerpoint/2010/main" val="2398176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1">
            <a:extLst>
              <a:ext uri="{FF2B5EF4-FFF2-40B4-BE49-F238E27FC236}">
                <a16:creationId xmlns:a16="http://schemas.microsoft.com/office/drawing/2014/main" id="{85EFC363-D5C1-9C99-B50E-00A3E9286A58}"/>
              </a:ext>
            </a:extLst>
          </p:cNvPr>
          <p:cNvSpPr/>
          <p:nvPr/>
        </p:nvSpPr>
        <p:spPr>
          <a:xfrm>
            <a:off x="316723" y="1941850"/>
            <a:ext cx="896660" cy="845679"/>
          </a:xfrm>
          <a:custGeom>
            <a:avLst/>
            <a:gdLst>
              <a:gd name="connsiteX0" fmla="*/ 3599 w 1075992"/>
              <a:gd name="connsiteY0" fmla="*/ 1014816 h 1014815"/>
              <a:gd name="connsiteX1" fmla="*/ 50381 w 1075992"/>
              <a:gd name="connsiteY1" fmla="*/ 676544 h 1014815"/>
              <a:gd name="connsiteX2" fmla="*/ 136748 w 1075992"/>
              <a:gd name="connsiteY2" fmla="*/ 316680 h 1014815"/>
              <a:gd name="connsiteX3" fmla="*/ 244707 w 1075992"/>
              <a:gd name="connsiteY3" fmla="*/ 0 h 1014815"/>
              <a:gd name="connsiteX4" fmla="*/ 507408 w 1075992"/>
              <a:gd name="connsiteY4" fmla="*/ 0 h 1014815"/>
              <a:gd name="connsiteX5" fmla="*/ 399449 w 1075992"/>
              <a:gd name="connsiteY5" fmla="*/ 546993 h 1014815"/>
              <a:gd name="connsiteX6" fmla="*/ 359864 w 1075992"/>
              <a:gd name="connsiteY6" fmla="*/ 1014816 h 1014815"/>
              <a:gd name="connsiteX7" fmla="*/ 0 w 1075992"/>
              <a:gd name="connsiteY7" fmla="*/ 1014816 h 1014815"/>
              <a:gd name="connsiteX8" fmla="*/ 572183 w 1075992"/>
              <a:gd name="connsiteY8" fmla="*/ 1014816 h 1014815"/>
              <a:gd name="connsiteX9" fmla="*/ 618966 w 1075992"/>
              <a:gd name="connsiteY9" fmla="*/ 676544 h 1014815"/>
              <a:gd name="connsiteX10" fmla="*/ 705333 w 1075992"/>
              <a:gd name="connsiteY10" fmla="*/ 316680 h 1014815"/>
              <a:gd name="connsiteX11" fmla="*/ 813292 w 1075992"/>
              <a:gd name="connsiteY11" fmla="*/ 0 h 1014815"/>
              <a:gd name="connsiteX12" fmla="*/ 1075992 w 1075992"/>
              <a:gd name="connsiteY12" fmla="*/ 0 h 1014815"/>
              <a:gd name="connsiteX13" fmla="*/ 968033 w 1075992"/>
              <a:gd name="connsiteY13" fmla="*/ 546993 h 1014815"/>
              <a:gd name="connsiteX14" fmla="*/ 928448 w 1075992"/>
              <a:gd name="connsiteY14" fmla="*/ 1014816 h 1014815"/>
              <a:gd name="connsiteX15" fmla="*/ 568585 w 1075992"/>
              <a:gd name="connsiteY15" fmla="*/ 1014816 h 10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5992" h="1014815">
                <a:moveTo>
                  <a:pt x="3599" y="1014816"/>
                </a:moveTo>
                <a:cubicBezTo>
                  <a:pt x="10796" y="910455"/>
                  <a:pt x="28789" y="798897"/>
                  <a:pt x="50381" y="676544"/>
                </a:cubicBezTo>
                <a:cubicBezTo>
                  <a:pt x="71973" y="554190"/>
                  <a:pt x="100762" y="435435"/>
                  <a:pt x="136748" y="316680"/>
                </a:cubicBezTo>
                <a:cubicBezTo>
                  <a:pt x="172735" y="197925"/>
                  <a:pt x="208721" y="89966"/>
                  <a:pt x="244707" y="0"/>
                </a:cubicBezTo>
                <a:lnTo>
                  <a:pt x="507408" y="0"/>
                </a:lnTo>
                <a:cubicBezTo>
                  <a:pt x="460626" y="179932"/>
                  <a:pt x="424639" y="359864"/>
                  <a:pt x="399449" y="546993"/>
                </a:cubicBezTo>
                <a:cubicBezTo>
                  <a:pt x="374258" y="734122"/>
                  <a:pt x="359864" y="888863"/>
                  <a:pt x="359864" y="1014816"/>
                </a:cubicBezTo>
                <a:lnTo>
                  <a:pt x="0" y="1014816"/>
                </a:lnTo>
                <a:close/>
                <a:moveTo>
                  <a:pt x="572183" y="1014816"/>
                </a:moveTo>
                <a:cubicBezTo>
                  <a:pt x="579381" y="910455"/>
                  <a:pt x="597374" y="798897"/>
                  <a:pt x="618966" y="676544"/>
                </a:cubicBezTo>
                <a:cubicBezTo>
                  <a:pt x="640557" y="554190"/>
                  <a:pt x="669346" y="435435"/>
                  <a:pt x="705333" y="316680"/>
                </a:cubicBezTo>
                <a:cubicBezTo>
                  <a:pt x="741319" y="197925"/>
                  <a:pt x="777306" y="89966"/>
                  <a:pt x="813292" y="0"/>
                </a:cubicBezTo>
                <a:lnTo>
                  <a:pt x="1075992" y="0"/>
                </a:lnTo>
                <a:cubicBezTo>
                  <a:pt x="1029210" y="179932"/>
                  <a:pt x="993224" y="359864"/>
                  <a:pt x="968033" y="546993"/>
                </a:cubicBezTo>
                <a:cubicBezTo>
                  <a:pt x="942843" y="734122"/>
                  <a:pt x="928448" y="888863"/>
                  <a:pt x="928448" y="1014816"/>
                </a:cubicBezTo>
                <a:lnTo>
                  <a:pt x="568585" y="1014816"/>
                </a:lnTo>
                <a:close/>
              </a:path>
            </a:pathLst>
          </a:custGeom>
          <a:solidFill>
            <a:schemeClr val="bg2"/>
          </a:solidFill>
          <a:ln w="358775" cap="flat">
            <a:noFill/>
            <a:prstDash val="solid"/>
            <a:miter/>
          </a:ln>
        </p:spPr>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US" sz="1500"/>
          </a:p>
        </p:txBody>
      </p:sp>
      <p:sp>
        <p:nvSpPr>
          <p:cNvPr id="10" name="Rectangle 9">
            <a:extLst>
              <a:ext uri="{FF2B5EF4-FFF2-40B4-BE49-F238E27FC236}">
                <a16:creationId xmlns:a16="http://schemas.microsoft.com/office/drawing/2014/main" id="{67B2F814-9D7E-7116-AACC-F036CEA111C8}"/>
              </a:ext>
            </a:extLst>
          </p:cNvPr>
          <p:cNvSpPr/>
          <p:nvPr/>
        </p:nvSpPr>
        <p:spPr>
          <a:xfrm>
            <a:off x="4413250" y="0"/>
            <a:ext cx="77787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TextBox 7">
            <a:extLst>
              <a:ext uri="{FF2B5EF4-FFF2-40B4-BE49-F238E27FC236}">
                <a16:creationId xmlns:a16="http://schemas.microsoft.com/office/drawing/2014/main" id="{8B053C43-7F38-A69B-3817-CE32D7B3F674}"/>
              </a:ext>
            </a:extLst>
          </p:cNvPr>
          <p:cNvSpPr txBox="1"/>
          <p:nvPr/>
        </p:nvSpPr>
        <p:spPr>
          <a:xfrm>
            <a:off x="488043" y="2288536"/>
            <a:ext cx="3565233" cy="2872364"/>
          </a:xfrm>
          <a:prstGeom prst="rect">
            <a:avLst/>
          </a:prstGeom>
          <a:noFill/>
        </p:spPr>
        <p:txBody>
          <a:bodyPr wrap="square" lIns="0" anchor="t" anchorCtr="0">
            <a:noAutofit/>
          </a:bodyPr>
          <a:lstStyle/>
          <a:p>
            <a:pPr>
              <a:lnSpc>
                <a:spcPct val="90000"/>
              </a:lnSpc>
              <a:spcBef>
                <a:spcPct val="0"/>
              </a:spcBef>
            </a:pPr>
            <a:r>
              <a:rPr lang="en-US" sz="3600" dirty="0">
                <a:latin typeface="Arial" panose="020B0604020202020204" pitchFamily="34" charset="0"/>
                <a:ea typeface="+mj-ea"/>
                <a:cs typeface="Arial" panose="020B0604020202020204" pitchFamily="34" charset="0"/>
              </a:rPr>
              <a:t>Design the built environment to </a:t>
            </a:r>
          </a:p>
          <a:p>
            <a:pPr>
              <a:lnSpc>
                <a:spcPct val="90000"/>
              </a:lnSpc>
              <a:spcBef>
                <a:spcPct val="0"/>
              </a:spcBef>
            </a:pPr>
            <a:r>
              <a:rPr lang="en-US" sz="3600" dirty="0">
                <a:latin typeface="Arial" panose="020B0604020202020204" pitchFamily="34" charset="0"/>
                <a:ea typeface="+mj-ea"/>
                <a:cs typeface="Arial" panose="020B0604020202020204" pitchFamily="34" charset="0"/>
              </a:rPr>
              <a:t>promote social connection…</a:t>
            </a:r>
          </a:p>
        </p:txBody>
      </p:sp>
      <p:pic>
        <p:nvPicPr>
          <p:cNvPr id="3" name="Picture 2">
            <a:extLst>
              <a:ext uri="{FF2B5EF4-FFF2-40B4-BE49-F238E27FC236}">
                <a16:creationId xmlns:a16="http://schemas.microsoft.com/office/drawing/2014/main" id="{B2E77C61-E1DB-2DCE-F48D-A90F944C59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45" t="13926" r="32968" b="17105"/>
          <a:stretch/>
        </p:blipFill>
        <p:spPr bwMode="auto">
          <a:xfrm>
            <a:off x="6397626" y="932656"/>
            <a:ext cx="3810000" cy="49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4E07E77A-5AE1-9A7F-EE25-C5B473090DE2}"/>
              </a:ext>
            </a:extLst>
          </p:cNvPr>
          <p:cNvSpPr txBox="1"/>
          <p:nvPr/>
        </p:nvSpPr>
        <p:spPr>
          <a:xfrm>
            <a:off x="110922" y="6364610"/>
            <a:ext cx="4209078" cy="349250"/>
          </a:xfrm>
          <a:prstGeom prst="rect">
            <a:avLst/>
          </a:prstGeom>
          <a:noFill/>
        </p:spPr>
        <p:txBody>
          <a:bodyPr wrap="square" lIns="0" anchor="b" anchorCtr="0">
            <a:noAutofit/>
          </a:bodyPr>
          <a:lstStyle/>
          <a:p>
            <a:r>
              <a:rPr lang="en-US" sz="1200" dirty="0">
                <a:latin typeface="Arial Narrow" panose="020B0606020202030204" pitchFamily="34" charset="0"/>
                <a:ea typeface="Calibri" panose="020F0502020204030204" pitchFamily="34" charset="0"/>
                <a:cs typeface="Arial" panose="020B0604020202020204" pitchFamily="34" charset="0"/>
              </a:rPr>
              <a:t>Our Epidemic of Loneliness and Isolation: The U.S. Surgeon General’s Advisory on the Healing Effects of Social Connection and Community. 2023. https://www.hhs.gov/sites/default/files/surgeon-general-social-connection-advisory.pdf</a:t>
            </a:r>
          </a:p>
        </p:txBody>
      </p:sp>
    </p:spTree>
    <p:extLst>
      <p:ext uri="{BB962C8B-B14F-4D97-AF65-F5344CB8AC3E}">
        <p14:creationId xmlns:p14="http://schemas.microsoft.com/office/powerpoint/2010/main" val="333315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a:xfrm>
            <a:off x="518651" y="472395"/>
            <a:ext cx="7693560" cy="640080"/>
          </a:xfrm>
        </p:spPr>
        <p:txBody>
          <a:bodyPr/>
          <a:lstStyle/>
          <a:p>
            <a:r>
              <a:rPr lang="en-US" sz="3600" b="0" dirty="0">
                <a:solidFill>
                  <a:schemeClr val="tx1"/>
                </a:solidFill>
                <a:latin typeface="Arial" panose="020B0604020202020204" pitchFamily="34" charset="0"/>
                <a:cs typeface="Arial" panose="020B0604020202020204" pitchFamily="34" charset="0"/>
              </a:rPr>
              <a:t>AACSF Transitional Spaces</a:t>
            </a:r>
          </a:p>
        </p:txBody>
      </p:sp>
      <p:sp>
        <p:nvSpPr>
          <p:cNvPr id="7" name="Text Placeholder 6">
            <a:extLst>
              <a:ext uri="{FF2B5EF4-FFF2-40B4-BE49-F238E27FC236}">
                <a16:creationId xmlns:a16="http://schemas.microsoft.com/office/drawing/2014/main" id="{45E19C38-0FA5-8774-64B8-8760386A4CF4}"/>
              </a:ext>
            </a:extLst>
          </p:cNvPr>
          <p:cNvSpPr>
            <a:spLocks noGrp="1"/>
          </p:cNvSpPr>
          <p:nvPr>
            <p:ph type="body" sz="quarter" idx="12"/>
          </p:nvPr>
        </p:nvSpPr>
        <p:spPr>
          <a:xfrm>
            <a:off x="564124" y="1358883"/>
            <a:ext cx="3908929" cy="2584771"/>
          </a:xfrm>
        </p:spPr>
        <p:txBody>
          <a:bodyPr/>
          <a:lstStyle/>
          <a:p>
            <a:pPr marL="0" indent="0">
              <a:buNone/>
            </a:pPr>
            <a:r>
              <a:rPr lang="en-CA" sz="2200" dirty="0"/>
              <a:t>80 older adults with and without ADRD, ages 50 to 90 (M = 73.9, SD = 7.8)</a:t>
            </a:r>
          </a:p>
        </p:txBody>
      </p:sp>
      <p:pic>
        <p:nvPicPr>
          <p:cNvPr id="16" name="Picture 2" descr="Presentation1">
            <a:extLst>
              <a:ext uri="{FF2B5EF4-FFF2-40B4-BE49-F238E27FC236}">
                <a16:creationId xmlns:a16="http://schemas.microsoft.com/office/drawing/2014/main" id="{BE09C3CC-4FBE-7F57-8823-FFED1E7A322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18651" y="4504149"/>
            <a:ext cx="4012744" cy="17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Presentation1">
            <a:extLst>
              <a:ext uri="{FF2B5EF4-FFF2-40B4-BE49-F238E27FC236}">
                <a16:creationId xmlns:a16="http://schemas.microsoft.com/office/drawing/2014/main" id="{0F9F468B-673A-D71D-A748-E51A8DE1940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18650" y="2535496"/>
            <a:ext cx="3999879" cy="173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latin typeface="Arial Narrow" panose="020B0606020202030204" pitchFamily="34" charset="0"/>
            </a:endParaRPr>
          </a:p>
        </p:txBody>
      </p:sp>
      <p:sp>
        <p:nvSpPr>
          <p:cNvPr id="2" name="Rectangle 1"/>
          <p:cNvSpPr/>
          <p:nvPr/>
        </p:nvSpPr>
        <p:spPr>
          <a:xfrm>
            <a:off x="249015" y="6488668"/>
            <a:ext cx="11816266" cy="3693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This work was supported by the Boston University Alzheimer’s Disease Research Center (P30-AG072978), the U.S. Department of Veterans Affairs (VA) Merit Award (CX001698), a VA Merit Award (CX002400-01A2), a VA Career Development Award (CX002065), and by grants from the Alzheimer’s Association (AACSF-22-923724 and AACF-16-443347). </a:t>
            </a:r>
            <a:endParaRPr lang="en-CA" sz="9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7214" y="139300"/>
            <a:ext cx="4546524" cy="33504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8762"/>
          <a:stretch/>
        </p:blipFill>
        <p:spPr>
          <a:xfrm>
            <a:off x="7818276" y="3217316"/>
            <a:ext cx="4148124" cy="3271352"/>
          </a:xfrm>
          <a:prstGeom prst="rect">
            <a:avLst/>
          </a:prstGeom>
        </p:spPr>
      </p:pic>
      <p:sp>
        <p:nvSpPr>
          <p:cNvPr id="6" name="Rectangle 5"/>
          <p:cNvSpPr/>
          <p:nvPr/>
        </p:nvSpPr>
        <p:spPr>
          <a:xfrm>
            <a:off x="4752462" y="1187741"/>
            <a:ext cx="3191388" cy="5509200"/>
          </a:xfrm>
          <a:prstGeom prst="rect">
            <a:avLst/>
          </a:prstGeom>
        </p:spPr>
        <p:txBody>
          <a:bodyPr wrap="square">
            <a:spAutoFit/>
          </a:bodyPr>
          <a:lstStyle/>
          <a:p>
            <a:r>
              <a:rPr lang="en-US" sz="2200" dirty="0">
                <a:latin typeface="Arial" panose="020B0604020202020204" pitchFamily="34" charset="0"/>
                <a:cs typeface="Arial" panose="020B0604020202020204" pitchFamily="34" charset="0"/>
              </a:rPr>
              <a:t>Individuals who </a:t>
            </a:r>
            <a:r>
              <a:rPr lang="en-US" sz="2200" b="1" dirty="0">
                <a:latin typeface="Arial" panose="020B0604020202020204" pitchFamily="34" charset="0"/>
                <a:cs typeface="Arial" panose="020B0604020202020204" pitchFamily="34" charset="0"/>
              </a:rPr>
              <a:t>frequently looked out the window</a:t>
            </a:r>
            <a:r>
              <a:rPr lang="en-US" sz="2200" dirty="0">
                <a:latin typeface="Arial" panose="020B0604020202020204" pitchFamily="34" charset="0"/>
                <a:cs typeface="Arial" panose="020B0604020202020204" pitchFamily="34" charset="0"/>
              </a:rPr>
              <a:t> experience significantly less social isolation.</a:t>
            </a:r>
          </a:p>
          <a:p>
            <a:r>
              <a:rPr lang="en-US" sz="2200" dirty="0">
                <a:latin typeface="Arial" panose="020B0604020202020204" pitchFamily="34" charset="0"/>
                <a:cs typeface="Arial" panose="020B0604020202020204" pitchFamily="34" charset="0"/>
              </a:rPr>
              <a:t>r(67)= .266, p= .030</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Individuals who spent </a:t>
            </a:r>
            <a:r>
              <a:rPr lang="en-US" sz="2200" b="1" dirty="0">
                <a:latin typeface="Arial" panose="020B0604020202020204" pitchFamily="34" charset="0"/>
                <a:cs typeface="Arial" panose="020B0604020202020204" pitchFamily="34" charset="0"/>
              </a:rPr>
              <a:t>more than 2 hours in outdoor space </a:t>
            </a:r>
            <a:r>
              <a:rPr lang="en-US" sz="2200" dirty="0">
                <a:latin typeface="Arial" panose="020B0604020202020204" pitchFamily="34" charset="0"/>
                <a:cs typeface="Arial" panose="020B0604020202020204" pitchFamily="34" charset="0"/>
              </a:rPr>
              <a:t>experienced significantly less social isolation. </a:t>
            </a:r>
          </a:p>
          <a:p>
            <a:r>
              <a:rPr lang="en-US" sz="2200" dirty="0">
                <a:latin typeface="Arial" panose="020B0604020202020204" pitchFamily="34" charset="0"/>
                <a:cs typeface="Arial" panose="020B0604020202020204" pitchFamily="34" charset="0"/>
              </a:rPr>
              <a:t>F(2,73)= 3.40, p=.039</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08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59CFC-8DB8-9518-8660-D6F76C85DC1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4ACA9F8A-EFF3-17FE-8A97-CBA4890985EB}"/>
              </a:ext>
            </a:extLst>
          </p:cNvPr>
          <p:cNvSpPr txBox="1"/>
          <p:nvPr/>
        </p:nvSpPr>
        <p:spPr>
          <a:xfrm>
            <a:off x="1558122" y="5589429"/>
            <a:ext cx="3599136" cy="899659"/>
          </a:xfrm>
          <a:prstGeom prst="rect">
            <a:avLst/>
          </a:prstGeom>
          <a:noFill/>
        </p:spPr>
        <p:txBody>
          <a:bodyPr wrap="square" lIns="0" anchor="b" anchorCtr="0">
            <a:noAutofit/>
          </a:bodyPr>
          <a:lstStyle/>
          <a:p>
            <a:r>
              <a:rPr lang="it-IT" sz="12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Photo Credit:  Diana Anderson</a:t>
            </a:r>
          </a:p>
        </p:txBody>
      </p:sp>
    </p:spTree>
    <p:extLst>
      <p:ext uri="{BB962C8B-B14F-4D97-AF65-F5344CB8AC3E}">
        <p14:creationId xmlns:p14="http://schemas.microsoft.com/office/powerpoint/2010/main" val="3937409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E0586-AEB2-43F3-D759-3C4FC9F94E7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ACA9F8A-EFF3-17FE-8A97-CBA4890985EB}"/>
              </a:ext>
            </a:extLst>
          </p:cNvPr>
          <p:cNvSpPr txBox="1"/>
          <p:nvPr/>
        </p:nvSpPr>
        <p:spPr>
          <a:xfrm>
            <a:off x="866922" y="5747829"/>
            <a:ext cx="3599136" cy="899659"/>
          </a:xfrm>
          <a:prstGeom prst="rect">
            <a:avLst/>
          </a:prstGeom>
          <a:noFill/>
        </p:spPr>
        <p:txBody>
          <a:bodyPr wrap="square" lIns="0" anchor="b" anchorCtr="0">
            <a:noAutofit/>
          </a:bodyPr>
          <a:lstStyle/>
          <a:p>
            <a:r>
              <a:rPr lang="it-IT" sz="12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Photo Credit:  Diana  Anderson</a:t>
            </a:r>
          </a:p>
        </p:txBody>
      </p:sp>
    </p:spTree>
    <p:extLst>
      <p:ext uri="{BB962C8B-B14F-4D97-AF65-F5344CB8AC3E}">
        <p14:creationId xmlns:p14="http://schemas.microsoft.com/office/powerpoint/2010/main" val="109176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CDCCD-8600-F392-1DDB-6872CE8628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38301"/>
            <a:ext cx="12192000" cy="6896302"/>
          </a:xfrm>
          <a:prstGeom prst="rect">
            <a:avLst/>
          </a:prstGeom>
        </p:spPr>
      </p:pic>
      <p:sp>
        <p:nvSpPr>
          <p:cNvPr id="5" name="TextBox 4">
            <a:extLst>
              <a:ext uri="{FF2B5EF4-FFF2-40B4-BE49-F238E27FC236}">
                <a16:creationId xmlns:a16="http://schemas.microsoft.com/office/drawing/2014/main" id="{4FB63A27-1CBF-2C8F-3295-565AE55C5F56}"/>
              </a:ext>
            </a:extLst>
          </p:cNvPr>
          <p:cNvSpPr txBox="1"/>
          <p:nvPr/>
        </p:nvSpPr>
        <p:spPr>
          <a:xfrm>
            <a:off x="319721" y="5395029"/>
            <a:ext cx="11521439" cy="899659"/>
          </a:xfrm>
          <a:prstGeom prst="rect">
            <a:avLst/>
          </a:prstGeom>
          <a:noFill/>
        </p:spPr>
        <p:txBody>
          <a:bodyPr wrap="square" lIns="0" anchor="b" anchorCtr="0">
            <a:noAutofit/>
          </a:bodyPr>
          <a:lstStyle/>
          <a:p>
            <a:pPr>
              <a:tabLst>
                <a:tab pos="3086100" algn="l"/>
              </a:tabLst>
            </a:pPr>
            <a:r>
              <a:rPr lang="en-US" sz="1200" b="1" dirty="0">
                <a:latin typeface="Arial Narrow" panose="020B0606020202030204" pitchFamily="34" charset="0"/>
                <a:ea typeface="Calibri" panose="020F0502020204030204" pitchFamily="34" charset="0"/>
                <a:cs typeface="Times New Roman" panose="02020603050405020304" pitchFamily="18" charset="0"/>
              </a:rPr>
              <a:t>De </a:t>
            </a:r>
            <a:r>
              <a:rPr lang="en-US" sz="1200" b="1" dirty="0" err="1">
                <a:latin typeface="Arial Narrow" panose="020B0606020202030204" pitchFamily="34" charset="0"/>
                <a:ea typeface="Calibri" panose="020F0502020204030204" pitchFamily="34" charset="0"/>
                <a:cs typeface="Times New Roman" panose="02020603050405020304" pitchFamily="18" charset="0"/>
              </a:rPr>
              <a:t>Hogeweyk</a:t>
            </a:r>
            <a:r>
              <a:rPr lang="en-US" sz="1200" b="1" dirty="0">
                <a:latin typeface="Arial Narrow" panose="020B0606020202030204" pitchFamily="34" charset="0"/>
                <a:ea typeface="Calibri" panose="020F0502020204030204" pitchFamily="34" charset="0"/>
                <a:cs typeface="Times New Roman" panose="02020603050405020304" pitchFamily="18" charset="0"/>
              </a:rPr>
              <a:t>, Dementia Village </a:t>
            </a:r>
          </a:p>
          <a:p>
            <a:pPr>
              <a:tabLst>
                <a:tab pos="3086100" algn="l"/>
              </a:tabLst>
            </a:pPr>
            <a:r>
              <a:rPr lang="en-US" sz="1200" dirty="0" err="1">
                <a:latin typeface="Arial Narrow" panose="020B0606020202030204" pitchFamily="34" charset="0"/>
                <a:ea typeface="Calibri" panose="020F0502020204030204" pitchFamily="34" charset="0"/>
                <a:cs typeface="Times New Roman" panose="02020603050405020304" pitchFamily="18" charset="0"/>
              </a:rPr>
              <a:t>Weesp</a:t>
            </a:r>
            <a:r>
              <a:rPr lang="en-US" sz="1200" dirty="0">
                <a:latin typeface="Arial Narrow" panose="020B0606020202030204" pitchFamily="34" charset="0"/>
                <a:ea typeface="Calibri" panose="020F0502020204030204" pitchFamily="34" charset="0"/>
                <a:cs typeface="Times New Roman" panose="02020603050405020304" pitchFamily="18" charset="0"/>
              </a:rPr>
              <a:t>, The Netherlands</a:t>
            </a:r>
          </a:p>
          <a:p>
            <a:pPr>
              <a:tabLst>
                <a:tab pos="3086100" algn="l"/>
              </a:tabLst>
            </a:pPr>
            <a:r>
              <a:rPr lang="en-US" sz="1200" dirty="0" err="1">
                <a:latin typeface="Arial Narrow" panose="020B0606020202030204" pitchFamily="34" charset="0"/>
                <a:ea typeface="Calibri" panose="020F0502020204030204" pitchFamily="34" charset="0"/>
                <a:cs typeface="Times New Roman" panose="02020603050405020304" pitchFamily="18" charset="0"/>
              </a:rPr>
              <a:t>Molenaar</a:t>
            </a:r>
            <a:r>
              <a:rPr lang="en-US" sz="1200" dirty="0">
                <a:latin typeface="Arial Narrow" panose="020B0606020202030204" pitchFamily="34" charset="0"/>
                <a:ea typeface="Calibri" panose="020F0502020204030204" pitchFamily="34" charset="0"/>
                <a:cs typeface="Times New Roman" panose="02020603050405020304" pitchFamily="18" charset="0"/>
              </a:rPr>
              <a:t> &amp; Bol &amp; </a:t>
            </a:r>
            <a:r>
              <a:rPr lang="en-US" sz="1200" dirty="0" err="1">
                <a:latin typeface="Arial Narrow" panose="020B0606020202030204" pitchFamily="34" charset="0"/>
                <a:ea typeface="Calibri" panose="020F0502020204030204" pitchFamily="34" charset="0"/>
                <a:cs typeface="Times New Roman" panose="02020603050405020304" pitchFamily="18" charset="0"/>
              </a:rPr>
              <a:t>VanDillen</a:t>
            </a:r>
            <a:endParaRPr lang="en-US" sz="12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444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1197C4-E604-28BE-DF04-026840A1BD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61" y="0"/>
            <a:ext cx="6749814" cy="6858446"/>
          </a:xfrm>
          <a:prstGeom prst="rect">
            <a:avLst/>
          </a:prstGeom>
        </p:spPr>
      </p:pic>
      <p:pic>
        <p:nvPicPr>
          <p:cNvPr id="6" name="Picture 5" descr="A person standing on a staircase&#10;&#10;Description automatically generated with medium confidence">
            <a:extLst>
              <a:ext uri="{FF2B5EF4-FFF2-40B4-BE49-F238E27FC236}">
                <a16:creationId xmlns:a16="http://schemas.microsoft.com/office/drawing/2014/main" id="{E8B3ABBE-F568-AB02-969B-ABF79BBC3ABE}"/>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t="-47"/>
          <a:stretch/>
        </p:blipFill>
        <p:spPr>
          <a:xfrm>
            <a:off x="6050696" y="1"/>
            <a:ext cx="6141304" cy="6858446"/>
          </a:xfrm>
          <a:prstGeom prst="rect">
            <a:avLst/>
          </a:prstGeom>
        </p:spPr>
      </p:pic>
      <p:sp>
        <p:nvSpPr>
          <p:cNvPr id="2" name="TextBox 1">
            <a:extLst>
              <a:ext uri="{FF2B5EF4-FFF2-40B4-BE49-F238E27FC236}">
                <a16:creationId xmlns:a16="http://schemas.microsoft.com/office/drawing/2014/main" id="{40E2C8E1-6A4F-8559-E84F-EBDB08498845}"/>
              </a:ext>
            </a:extLst>
          </p:cNvPr>
          <p:cNvSpPr txBox="1"/>
          <p:nvPr/>
        </p:nvSpPr>
        <p:spPr>
          <a:xfrm>
            <a:off x="319722" y="5395029"/>
            <a:ext cx="3599136" cy="899659"/>
          </a:xfrm>
          <a:prstGeom prst="rect">
            <a:avLst/>
          </a:prstGeom>
          <a:noFill/>
        </p:spPr>
        <p:txBody>
          <a:bodyPr wrap="square" lIns="0" anchor="b" anchorCtr="0">
            <a:noAutofit/>
          </a:bodyPr>
          <a:lstStyle/>
          <a:p>
            <a:r>
              <a:rPr lang="nl-NL" sz="12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Project: De Hogeweyk, Dementia Village, Weesp, The Netherlands; Molenaar &amp; Bol &amp; VanDillen</a:t>
            </a:r>
          </a:p>
        </p:txBody>
      </p:sp>
      <p:pic>
        <p:nvPicPr>
          <p:cNvPr id="8" name="Picture 7" descr="A person walking on a beach&#10;&#10;Description automatically generated with low confidence">
            <a:extLst>
              <a:ext uri="{FF2B5EF4-FFF2-40B4-BE49-F238E27FC236}">
                <a16:creationId xmlns:a16="http://schemas.microsoft.com/office/drawing/2014/main" id="{3740BA1B-59A5-0E5C-2418-297E08BFD7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35341" y="223192"/>
            <a:ext cx="1873048" cy="2810293"/>
          </a:xfrm>
          <a:prstGeom prst="rect">
            <a:avLst/>
          </a:prstGeom>
          <a:solidFill>
            <a:srgbClr val="FFFFFF">
              <a:shade val="85000"/>
            </a:srgbClr>
          </a:solidFill>
          <a:ln w="38100" cap="sq">
            <a:solidFill>
              <a:schemeClr val="bg1"/>
            </a:solidFill>
            <a:miter lim="800000"/>
          </a:ln>
          <a:effectLst/>
          <a:scene3d>
            <a:camera prst="orthographicFront"/>
            <a:lightRig rig="twoPt" dir="t">
              <a:rot lat="0" lon="0" rev="7200000"/>
            </a:lightRig>
          </a:scene3d>
          <a:sp3d>
            <a:contourClr>
              <a:srgbClr val="FFFFFF"/>
            </a:contourClr>
          </a:sp3d>
        </p:spPr>
      </p:pic>
      <p:sp>
        <p:nvSpPr>
          <p:cNvPr id="9" name="Left-Right Arrow 2">
            <a:extLst>
              <a:ext uri="{FF2B5EF4-FFF2-40B4-BE49-F238E27FC236}">
                <a16:creationId xmlns:a16="http://schemas.microsoft.com/office/drawing/2014/main" id="{B76326DE-DA2E-5F3F-57C0-97BC59B2CF5D}"/>
              </a:ext>
            </a:extLst>
          </p:cNvPr>
          <p:cNvSpPr/>
          <p:nvPr/>
        </p:nvSpPr>
        <p:spPr>
          <a:xfrm>
            <a:off x="4838038" y="3385704"/>
            <a:ext cx="2404592" cy="1325362"/>
          </a:xfrm>
          <a:prstGeom prst="lef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bIns="54864" rtlCol="0" anchor="ctr"/>
          <a:lstStyle/>
          <a:p>
            <a:pPr algn="ctr"/>
            <a:endParaRPr lang="en-US"/>
          </a:p>
        </p:txBody>
      </p:sp>
    </p:spTree>
    <p:extLst>
      <p:ext uri="{BB962C8B-B14F-4D97-AF65-F5344CB8AC3E}">
        <p14:creationId xmlns:p14="http://schemas.microsoft.com/office/powerpoint/2010/main" val="77339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392" b="8750"/>
          <a:stretch/>
        </p:blipFill>
        <p:spPr>
          <a:xfrm>
            <a:off x="0" y="0"/>
            <a:ext cx="12192000" cy="6868027"/>
          </a:xfrm>
          <a:prstGeom prst="rect">
            <a:avLst/>
          </a:prstGeom>
        </p:spPr>
      </p:pic>
      <p:sp>
        <p:nvSpPr>
          <p:cNvPr id="5" name="Rectangle 4"/>
          <p:cNvSpPr/>
          <p:nvPr/>
        </p:nvSpPr>
        <p:spPr>
          <a:xfrm>
            <a:off x="8125327" y="6077534"/>
            <a:ext cx="3837215" cy="723271"/>
          </a:xfrm>
          <a:prstGeom prst="rect">
            <a:avLst/>
          </a:prstGeom>
        </p:spPr>
        <p:txBody>
          <a:bodyPr wrap="square" lIns="76197" tIns="38098" rIns="76197" bIns="38098">
            <a:spAutoFit/>
          </a:bodyPr>
          <a:lstStyle/>
          <a:p>
            <a:pPr algn="r"/>
            <a:r>
              <a:rPr lang="en-US" sz="1400" b="1" dirty="0">
                <a:solidFill>
                  <a:schemeClr val="bg1"/>
                </a:solidFill>
                <a:latin typeface="Arial" panose="020B0604020202020204" pitchFamily="34" charset="0"/>
                <a:cs typeface="Arial" panose="020B0604020202020204" pitchFamily="34" charset="0"/>
              </a:rPr>
              <a:t>Maggie's Dundee </a:t>
            </a:r>
            <a:r>
              <a:rPr lang="en-US" sz="1400" b="1" dirty="0" err="1">
                <a:solidFill>
                  <a:schemeClr val="bg1"/>
                </a:solidFill>
                <a:latin typeface="Arial" panose="020B0604020202020204" pitchFamily="34" charset="0"/>
                <a:cs typeface="Arial" panose="020B0604020202020204" pitchFamily="34" charset="0"/>
              </a:rPr>
              <a:t>Ninewells</a:t>
            </a:r>
            <a:r>
              <a:rPr lang="en-US" sz="1400" b="1" dirty="0">
                <a:solidFill>
                  <a:schemeClr val="bg1"/>
                </a:solidFill>
                <a:latin typeface="Arial" panose="020B0604020202020204" pitchFamily="34" charset="0"/>
                <a:cs typeface="Arial" panose="020B0604020202020204" pitchFamily="34" charset="0"/>
              </a:rPr>
              <a:t> Hospital</a:t>
            </a:r>
          </a:p>
          <a:p>
            <a:pPr algn="r"/>
            <a:r>
              <a:rPr lang="en-US" sz="1400" b="1" dirty="0">
                <a:solidFill>
                  <a:schemeClr val="bg1"/>
                </a:solidFill>
                <a:latin typeface="Arial" panose="020B0604020202020204" pitchFamily="34" charset="0"/>
                <a:cs typeface="Arial" panose="020B0604020202020204" pitchFamily="34" charset="0"/>
              </a:rPr>
              <a:t>Dundee United Kingdom </a:t>
            </a:r>
          </a:p>
          <a:p>
            <a:pPr algn="r"/>
            <a:r>
              <a:rPr lang="en-US" sz="1400" i="1" dirty="0" err="1">
                <a:solidFill>
                  <a:schemeClr val="bg1"/>
                </a:solidFill>
                <a:latin typeface="Arial" panose="020B0604020202020204" pitchFamily="34" charset="0"/>
                <a:cs typeface="Arial" panose="020B0604020202020204" pitchFamily="34" charset="0"/>
              </a:rPr>
              <a:t>Gehry</a:t>
            </a:r>
            <a:r>
              <a:rPr lang="en-US" sz="1400" i="1" dirty="0">
                <a:solidFill>
                  <a:schemeClr val="bg1"/>
                </a:solidFill>
                <a:latin typeface="Arial" panose="020B0604020202020204" pitchFamily="34" charset="0"/>
                <a:cs typeface="Arial" panose="020B0604020202020204" pitchFamily="34" charset="0"/>
              </a:rPr>
              <a:t> Partners, LL</a:t>
            </a:r>
          </a:p>
        </p:txBody>
      </p:sp>
    </p:spTree>
    <p:extLst>
      <p:ext uri="{BB962C8B-B14F-4D97-AF65-F5344CB8AC3E}">
        <p14:creationId xmlns:p14="http://schemas.microsoft.com/office/powerpoint/2010/main" val="1586286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p:txBody>
          <a:bodyPr/>
          <a:lstStyle/>
          <a:p>
            <a:r>
              <a:rPr lang="en-US" sz="3600" b="0" dirty="0">
                <a:solidFill>
                  <a:schemeClr val="tx1"/>
                </a:solidFill>
                <a:latin typeface="Arial" panose="020B0604020202020204" pitchFamily="34" charset="0"/>
                <a:cs typeface="Arial" panose="020B0604020202020204" pitchFamily="34" charset="0"/>
              </a:rPr>
              <a:t>Design Matters in LTC</a:t>
            </a:r>
          </a:p>
        </p:txBody>
      </p:sp>
      <p:sp>
        <p:nvSpPr>
          <p:cNvPr id="7" name="Text Placeholder 6">
            <a:extLst>
              <a:ext uri="{FF2B5EF4-FFF2-40B4-BE49-F238E27FC236}">
                <a16:creationId xmlns:a16="http://schemas.microsoft.com/office/drawing/2014/main" id="{E86DB09E-111B-FFA2-FF4C-F2C16220D93A}"/>
              </a:ext>
            </a:extLst>
          </p:cNvPr>
          <p:cNvSpPr>
            <a:spLocks noGrp="1"/>
          </p:cNvSpPr>
          <p:nvPr>
            <p:ph type="body" sz="quarter" idx="12"/>
          </p:nvPr>
        </p:nvSpPr>
        <p:spPr>
          <a:xfrm>
            <a:off x="319724" y="1243013"/>
            <a:ext cx="3957002" cy="4935537"/>
          </a:xfrm>
        </p:spPr>
        <p:txBody>
          <a:bodyPr/>
          <a:lstStyle/>
          <a:p>
            <a:r>
              <a:rPr lang="en-US" sz="2800" dirty="0">
                <a:latin typeface="Arial" panose="020B0604020202020204" pitchFamily="34" charset="0"/>
                <a:cs typeface="Arial" panose="020B0604020202020204" pitchFamily="34" charset="0"/>
              </a:rPr>
              <a:t>Household model: 10-12 single rooms with private bathrooms</a:t>
            </a:r>
          </a:p>
          <a:p>
            <a:r>
              <a:rPr lang="en-US" sz="2800" dirty="0">
                <a:latin typeface="Arial" panose="020B0604020202020204" pitchFamily="34" charset="0"/>
                <a:cs typeface="Arial" panose="020B0604020202020204" pitchFamily="34" charset="0"/>
              </a:rPr>
              <a:t>Central communal area</a:t>
            </a:r>
          </a:p>
          <a:p>
            <a:r>
              <a:rPr lang="en-US" sz="2800" dirty="0">
                <a:latin typeface="Arial" panose="020B0604020202020204" pitchFamily="34" charset="0"/>
                <a:cs typeface="Arial" panose="020B0604020202020204" pitchFamily="34" charset="0"/>
              </a:rPr>
              <a:t>Access to protected outdoor space</a:t>
            </a:r>
          </a:p>
        </p:txBody>
      </p:sp>
      <p:sp>
        <p:nvSpPr>
          <p:cNvPr id="191" name="Rectangle 190">
            <a:extLst>
              <a:ext uri="{FF2B5EF4-FFF2-40B4-BE49-F238E27FC236}">
                <a16:creationId xmlns:a16="http://schemas.microsoft.com/office/drawing/2014/main" id="{44670282-E885-5161-7CCF-F9C838D04934}"/>
              </a:ext>
            </a:extLst>
          </p:cNvPr>
          <p:cNvSpPr/>
          <p:nvPr/>
        </p:nvSpPr>
        <p:spPr>
          <a:xfrm>
            <a:off x="5775654" y="6070900"/>
            <a:ext cx="1412080" cy="18189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Rectangle 191">
            <a:extLst>
              <a:ext uri="{FF2B5EF4-FFF2-40B4-BE49-F238E27FC236}">
                <a16:creationId xmlns:a16="http://schemas.microsoft.com/office/drawing/2014/main" id="{8B6131E4-BDBC-C31B-B625-12523420D8FA}"/>
              </a:ext>
            </a:extLst>
          </p:cNvPr>
          <p:cNvSpPr/>
          <p:nvPr/>
        </p:nvSpPr>
        <p:spPr>
          <a:xfrm>
            <a:off x="5782005" y="6088389"/>
            <a:ext cx="1376922" cy="1399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194" name="TextBox 193">
            <a:extLst>
              <a:ext uri="{FF2B5EF4-FFF2-40B4-BE49-F238E27FC236}">
                <a16:creationId xmlns:a16="http://schemas.microsoft.com/office/drawing/2014/main" id="{BED15E09-D6F9-BC3C-332B-24BC9E4E377E}"/>
              </a:ext>
            </a:extLst>
          </p:cNvPr>
          <p:cNvSpPr txBox="1"/>
          <p:nvPr/>
        </p:nvSpPr>
        <p:spPr>
          <a:xfrm>
            <a:off x="5692580" y="6052636"/>
            <a:ext cx="1525261" cy="261610"/>
          </a:xfrm>
          <a:prstGeom prst="rect">
            <a:avLst/>
          </a:prstGeom>
          <a:noFill/>
        </p:spPr>
        <p:txBody>
          <a:bodyPr wrap="square" rtlCol="0">
            <a:spAutoFit/>
          </a:bodyPr>
          <a:lstStyle/>
          <a:p>
            <a:pPr defTabSz="1097280"/>
            <a:r>
              <a:rPr lang="en-US" sz="1050" b="1" dirty="0">
                <a:solidFill>
                  <a:prstClr val="white"/>
                </a:solidFill>
                <a:latin typeface="Arial" panose="020B0604020202020204" pitchFamily="34" charset="0"/>
                <a:cs typeface="Arial" panose="020B0604020202020204" pitchFamily="34" charset="0"/>
              </a:rPr>
              <a:t>NURSING HOME</a:t>
            </a:r>
          </a:p>
        </p:txBody>
      </p:sp>
      <p:pic>
        <p:nvPicPr>
          <p:cNvPr id="4" name="Picture 3">
            <a:extLst>
              <a:ext uri="{FF2B5EF4-FFF2-40B4-BE49-F238E27FC236}">
                <a16:creationId xmlns:a16="http://schemas.microsoft.com/office/drawing/2014/main" id="{6BDCD8B8-B443-E294-97C5-F8CF8663B7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53259" y="463770"/>
            <a:ext cx="6861141" cy="5907629"/>
          </a:xfrm>
          <a:prstGeom prst="rect">
            <a:avLst/>
          </a:prstGeom>
        </p:spPr>
      </p:pic>
      <p:sp>
        <p:nvSpPr>
          <p:cNvPr id="11" name="Rectangle 10"/>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3001F6E-ECF0-8FC6-478B-07B1FCDC1616}"/>
              </a:ext>
            </a:extLst>
          </p:cNvPr>
          <p:cNvSpPr txBox="1"/>
          <p:nvPr/>
        </p:nvSpPr>
        <p:spPr>
          <a:xfrm>
            <a:off x="103722" y="6466542"/>
            <a:ext cx="11610678" cy="326658"/>
          </a:xfrm>
          <a:prstGeom prst="rect">
            <a:avLst/>
          </a:prstGeom>
          <a:noFill/>
        </p:spPr>
        <p:txBody>
          <a:bodyPr wrap="square" lIns="0" anchor="b" anchorCtr="0">
            <a:noAutofit/>
          </a:bodyPr>
          <a:lstStyle/>
          <a:p>
            <a:r>
              <a:rPr lang="en-US" sz="1200" dirty="0">
                <a:latin typeface="Arial Narrow" panose="020B0606020202030204" pitchFamily="34" charset="0"/>
                <a:ea typeface="Calibri" panose="020F0502020204030204" pitchFamily="34" charset="0"/>
                <a:cs typeface="Arial" panose="020B0604020202020204" pitchFamily="34" charset="0"/>
              </a:rPr>
              <a:t>Anderson DC, Grey T, Kennelly S, O'Neill D. Nursing Home Design and COVID-19: Balancing Infection Control, Quality of Life, and Resilience. J Am Med Dir Assoc. 2020;21(11):1519-1524.</a:t>
            </a:r>
          </a:p>
        </p:txBody>
      </p:sp>
    </p:spTree>
    <p:extLst>
      <p:ext uri="{BB962C8B-B14F-4D97-AF65-F5344CB8AC3E}">
        <p14:creationId xmlns:p14="http://schemas.microsoft.com/office/powerpoint/2010/main" val="3351904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03782DF-0256-27E3-E730-87FEC26B394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40216" y="1204521"/>
            <a:ext cx="7059149" cy="493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58CF9604-9103-6952-0C61-5911506E54B6}"/>
              </a:ext>
            </a:extLst>
          </p:cNvPr>
          <p:cNvSpPr>
            <a:spLocks noGrp="1"/>
          </p:cNvSpPr>
          <p:nvPr>
            <p:ph type="title"/>
          </p:nvPr>
        </p:nvSpPr>
        <p:spPr/>
        <p:txBody>
          <a:bodyPr/>
          <a:lstStyle/>
          <a:p>
            <a:r>
              <a:rPr lang="en-US" sz="3600" b="0" dirty="0">
                <a:solidFill>
                  <a:schemeClr val="tx1"/>
                </a:solidFill>
                <a:latin typeface="Arial" panose="020B0604020202020204" pitchFamily="34" charset="0"/>
                <a:cs typeface="Arial" panose="020B0604020202020204" pitchFamily="34" charset="0"/>
              </a:rPr>
              <a:t>Small Houses &amp;</a:t>
            </a:r>
            <a:r>
              <a:rPr lang="pl-PL" sz="3600" b="0" dirty="0">
                <a:solidFill>
                  <a:schemeClr val="tx1"/>
                </a:solidFill>
                <a:latin typeface="Arial" panose="020B0604020202020204" pitchFamily="34" charset="0"/>
                <a:cs typeface="Arial" panose="020B0604020202020204" pitchFamily="34" charset="0"/>
              </a:rPr>
              <a:t> </a:t>
            </a:r>
            <a:r>
              <a:rPr lang="en-US" sz="3600" b="0" dirty="0">
                <a:solidFill>
                  <a:schemeClr val="tx1"/>
                </a:solidFill>
                <a:latin typeface="Arial" panose="020B0604020202020204" pitchFamily="34" charset="0"/>
                <a:cs typeface="Arial" panose="020B0604020202020204" pitchFamily="34" charset="0"/>
              </a:rPr>
              <a:t>COVID Deaths</a:t>
            </a:r>
          </a:p>
        </p:txBody>
      </p:sp>
      <p:pic>
        <p:nvPicPr>
          <p:cNvPr id="12" name="Picture 2">
            <a:extLst>
              <a:ext uri="{FF2B5EF4-FFF2-40B4-BE49-F238E27FC236}">
                <a16:creationId xmlns:a16="http://schemas.microsoft.com/office/drawing/2014/main" id="{1787FEDA-EC41-D9AC-4CB1-B2478F3D41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0620" y="1304066"/>
            <a:ext cx="4628670" cy="1626376"/>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3001F6E-ECF0-8FC6-478B-07B1FCDC1616}"/>
              </a:ext>
            </a:extLst>
          </p:cNvPr>
          <p:cNvSpPr txBox="1"/>
          <p:nvPr/>
        </p:nvSpPr>
        <p:spPr>
          <a:xfrm>
            <a:off x="146921" y="6530400"/>
            <a:ext cx="11521439" cy="249771"/>
          </a:xfrm>
          <a:prstGeom prst="rect">
            <a:avLst/>
          </a:prstGeom>
          <a:noFill/>
        </p:spPr>
        <p:txBody>
          <a:bodyPr wrap="square" lIns="0" anchor="b" anchorCtr="0">
            <a:noAutofit/>
          </a:bodyPr>
          <a:lstStyle/>
          <a:p>
            <a:r>
              <a:rPr lang="en-US" sz="1200" dirty="0">
                <a:latin typeface="Arial Narrow" panose="020B0606020202030204" pitchFamily="34" charset="0"/>
                <a:ea typeface="Calibri" panose="020F0502020204030204" pitchFamily="34" charset="0"/>
                <a:cs typeface="Arial" panose="020B0604020202020204" pitchFamily="34" charset="0"/>
              </a:rPr>
              <a:t>Zimmerman S, </a:t>
            </a:r>
            <a:r>
              <a:rPr lang="en-US" sz="1200" dirty="0" err="1">
                <a:latin typeface="Arial Narrow" panose="020B0606020202030204" pitchFamily="34" charset="0"/>
                <a:ea typeface="Calibri" panose="020F0502020204030204" pitchFamily="34" charset="0"/>
                <a:cs typeface="Arial" panose="020B0604020202020204" pitchFamily="34" charset="0"/>
              </a:rPr>
              <a:t>Dumond</a:t>
            </a:r>
            <a:r>
              <a:rPr lang="en-US" sz="1200" dirty="0">
                <a:latin typeface="Arial Narrow" panose="020B0606020202030204" pitchFamily="34" charset="0"/>
                <a:ea typeface="Calibri" panose="020F0502020204030204" pitchFamily="34" charset="0"/>
                <a:cs typeface="Arial" panose="020B0604020202020204" pitchFamily="34" charset="0"/>
              </a:rPr>
              <a:t>-Stryker C, Tandan M, et al. Nontraditional Small House Nursing Homes Have Fewer COVID-19 Cases and Deaths. J Am Med Dir Assoc. 2021;22(3):489-493. doi:10.1016/j.jamda.2021.01.069</a:t>
            </a:r>
            <a:r>
              <a:rPr lang="pl-PL" sz="1200" dirty="0">
                <a:latin typeface="Arial Narrow" panose="020B0606020202030204" pitchFamily="34" charset="0"/>
                <a:ea typeface="Calibri" panose="020F0502020204030204" pitchFamily="34" charset="0"/>
                <a:cs typeface="Arial" panose="020B0604020202020204" pitchFamily="34" charset="0"/>
              </a:rPr>
              <a:t>cc</a:t>
            </a:r>
            <a:endParaRPr lang="en-US" sz="1200" dirty="0">
              <a:latin typeface="Arial Narrow" panose="020B0606020202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3447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8CF9604-9103-6952-0C61-5911506E54B6}"/>
              </a:ext>
            </a:extLst>
          </p:cNvPr>
          <p:cNvSpPr txBox="1">
            <a:spLocks/>
          </p:cNvSpPr>
          <p:nvPr/>
        </p:nvSpPr>
        <p:spPr bwMode="white">
          <a:xfrm>
            <a:off x="320040" y="486795"/>
            <a:ext cx="11521440" cy="64008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Jacobs Chronos" panose="010B0603030503030204" pitchFamily="34" charset="0"/>
              </a:defRPr>
            </a:lvl1pPr>
          </a:lstStyle>
          <a:p>
            <a:r>
              <a:rPr lang="en-US" sz="3600" b="0" dirty="0">
                <a:solidFill>
                  <a:schemeClr val="tx1"/>
                </a:solidFill>
                <a:latin typeface="Arial" panose="020B0604020202020204" pitchFamily="34" charset="0"/>
                <a:cs typeface="Arial" panose="020B0604020202020204" pitchFamily="34" charset="0"/>
              </a:rPr>
              <a:t>Small House Model - Benefits</a:t>
            </a:r>
          </a:p>
        </p:txBody>
      </p:sp>
      <p:sp>
        <p:nvSpPr>
          <p:cNvPr id="6" name="Rectangle 5"/>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Placeholder 3">
            <a:extLst>
              <a:ext uri="{FF2B5EF4-FFF2-40B4-BE49-F238E27FC236}">
                <a16:creationId xmlns:a16="http://schemas.microsoft.com/office/drawing/2014/main" id="{15AEE667-7F28-1AE6-5261-7E52043F6A25}"/>
              </a:ext>
            </a:extLst>
          </p:cNvPr>
          <p:cNvSpPr>
            <a:spLocks noGrp="1"/>
          </p:cNvSpPr>
          <p:nvPr>
            <p:ph type="body" sz="quarter" idx="12"/>
          </p:nvPr>
        </p:nvSpPr>
        <p:spPr>
          <a:xfrm>
            <a:off x="420521" y="1525013"/>
            <a:ext cx="10789879" cy="1184627"/>
          </a:xfrm>
        </p:spPr>
        <p:txBody>
          <a:bodyPr/>
          <a:lstStyle/>
          <a:p>
            <a:pPr marL="0" indent="0">
              <a:lnSpc>
                <a:spcPct val="107000"/>
              </a:lnSpc>
              <a:spcBef>
                <a:spcPts val="0"/>
              </a:spcBef>
              <a:spcAft>
                <a:spcPts val="800"/>
              </a:spcAft>
              <a:buNone/>
            </a:pPr>
            <a:r>
              <a:rPr lang="en-US" sz="2200" b="1" dirty="0">
                <a:latin typeface="Arial" panose="020B0604020202020204" pitchFamily="34" charset="0"/>
                <a:ea typeface="Roboto" panose="02000000000000000000" pitchFamily="2" charset="0"/>
                <a:cs typeface="Arial" panose="020B0604020202020204" pitchFamily="34" charset="0"/>
              </a:rPr>
              <a:t>Non-traditional “green house” homes (10-12 residents) - benefits</a:t>
            </a:r>
          </a:p>
          <a:p>
            <a:pPr>
              <a:lnSpc>
                <a:spcPct val="107000"/>
              </a:lnSpc>
              <a:spcBef>
                <a:spcPts val="0"/>
              </a:spcBef>
              <a:spcAft>
                <a:spcPts val="800"/>
              </a:spcAft>
            </a:pPr>
            <a:r>
              <a:rPr lang="en-US" sz="2200" dirty="0">
                <a:latin typeface="Arial" panose="020B0604020202020204" pitchFamily="34" charset="0"/>
                <a:ea typeface="Roboto" panose="02000000000000000000" pitchFamily="2" charset="0"/>
                <a:cs typeface="Arial" panose="020B0604020202020204" pitchFamily="34" charset="0"/>
              </a:rPr>
              <a:t>Improved resident quality of life, fewer hospital readmissions, better quality indicators, reduced Medicare spending, possibly less staff turnover</a:t>
            </a:r>
          </a:p>
          <a:p>
            <a:pPr marL="0" indent="0">
              <a:lnSpc>
                <a:spcPct val="107000"/>
              </a:lnSpc>
              <a:spcBef>
                <a:spcPts val="0"/>
              </a:spcBef>
              <a:spcAft>
                <a:spcPts val="800"/>
              </a:spcAft>
              <a:buNone/>
            </a:pPr>
            <a:r>
              <a:rPr lang="en-US" sz="2200" b="1" dirty="0">
                <a:latin typeface="Arial" panose="020B0604020202020204" pitchFamily="34" charset="0"/>
                <a:ea typeface="Roboto" panose="02000000000000000000" pitchFamily="2" charset="0"/>
                <a:cs typeface="Arial" panose="020B0604020202020204" pitchFamily="34" charset="0"/>
              </a:rPr>
              <a:t>Improved infection control</a:t>
            </a:r>
          </a:p>
          <a:p>
            <a:pPr>
              <a:lnSpc>
                <a:spcPct val="107000"/>
              </a:lnSpc>
              <a:spcBef>
                <a:spcPts val="0"/>
              </a:spcBef>
              <a:spcAft>
                <a:spcPts val="800"/>
              </a:spcAft>
            </a:pPr>
            <a:r>
              <a:rPr lang="en-US" sz="2200" dirty="0">
                <a:latin typeface="Arial" panose="020B0604020202020204" pitchFamily="34" charset="0"/>
                <a:ea typeface="Roboto" panose="02000000000000000000" pitchFamily="2" charset="0"/>
                <a:cs typeface="Arial" panose="020B0604020202020204" pitchFamily="34" charset="0"/>
              </a:rPr>
              <a:t>COVID-19 incidence and mortality rates are less in green house/small nursing homes versus traditional nursing home models with &lt;50 beds and ≥50 beds</a:t>
            </a:r>
          </a:p>
          <a:p>
            <a:pPr marL="0" indent="0">
              <a:lnSpc>
                <a:spcPct val="107000"/>
              </a:lnSpc>
              <a:spcBef>
                <a:spcPts val="0"/>
              </a:spcBef>
              <a:spcAft>
                <a:spcPts val="800"/>
              </a:spcAft>
              <a:buNone/>
            </a:pPr>
            <a:r>
              <a:rPr lang="en-US" sz="2200" b="1" dirty="0">
                <a:latin typeface="Arial" panose="020B0604020202020204" pitchFamily="34" charset="0"/>
                <a:ea typeface="Roboto" panose="02000000000000000000" pitchFamily="2" charset="0"/>
                <a:cs typeface="Arial" panose="020B0604020202020204" pitchFamily="34" charset="0"/>
              </a:rPr>
              <a:t>Not necessarily higher costs</a:t>
            </a:r>
          </a:p>
          <a:p>
            <a:pPr>
              <a:lnSpc>
                <a:spcPct val="107000"/>
              </a:lnSpc>
              <a:spcBef>
                <a:spcPts val="0"/>
              </a:spcBef>
              <a:spcAft>
                <a:spcPts val="800"/>
              </a:spcAft>
            </a:pPr>
            <a:r>
              <a:rPr lang="en-US" sz="2200" dirty="0">
                <a:latin typeface="Arial" panose="020B0604020202020204" pitchFamily="34" charset="0"/>
                <a:ea typeface="Roboto" panose="02000000000000000000" pitchFamily="2" charset="0"/>
                <a:cs typeface="Arial" panose="020B0604020202020204" pitchFamily="34" charset="0"/>
              </a:rPr>
              <a:t>Overall, fixed costs of small-home models may be higher but operational costs are similar; </a:t>
            </a:r>
            <a:r>
              <a:rPr lang="en-CA" sz="2200" dirty="0">
                <a:latin typeface="Arial" panose="020B0604020202020204" pitchFamily="34" charset="0"/>
                <a:ea typeface="Roboto" panose="02000000000000000000" pitchFamily="2" charset="0"/>
                <a:cs typeface="Arial" panose="020B0604020202020204" pitchFamily="34" charset="0"/>
              </a:rPr>
              <a:t>more direct-care and nursing time in small-homes </a:t>
            </a:r>
            <a:r>
              <a:rPr lang="en-US" sz="2200" dirty="0">
                <a:latin typeface="Arial" panose="020B0604020202020204" pitchFamily="34" charset="0"/>
                <a:ea typeface="Roboto" panose="02000000000000000000" pitchFamily="2" charset="0"/>
                <a:cs typeface="Arial" panose="020B0604020202020204" pitchFamily="34" charset="0"/>
              </a:rPr>
              <a:t>with potential revenue enhancements </a:t>
            </a:r>
          </a:p>
          <a:p>
            <a:pPr>
              <a:lnSpc>
                <a:spcPct val="100000"/>
              </a:lnSpc>
            </a:pPr>
            <a:endParaRPr lang="en-US" sz="2200" dirty="0">
              <a:latin typeface="Arial" panose="020B0604020202020204" pitchFamily="34" charset="0"/>
              <a:cs typeface="Arial" panose="020B0604020202020204" pitchFamily="34" charset="0"/>
            </a:endParaRPr>
          </a:p>
          <a:p>
            <a:pPr>
              <a:lnSpc>
                <a:spcPct val="100000"/>
              </a:lnSpc>
            </a:pPr>
            <a:endParaRPr lang="en-US" sz="2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BC83736-EF3F-D5D9-CB66-5A77A4A36BC1}"/>
              </a:ext>
            </a:extLst>
          </p:cNvPr>
          <p:cNvSpPr txBox="1"/>
          <p:nvPr/>
        </p:nvSpPr>
        <p:spPr>
          <a:xfrm>
            <a:off x="210442" y="5958603"/>
            <a:ext cx="11698358" cy="830997"/>
          </a:xfrm>
          <a:prstGeom prst="rect">
            <a:avLst/>
          </a:prstGeom>
          <a:noFill/>
        </p:spPr>
        <p:txBody>
          <a:bodyPr wrap="square" lIns="91440" tIns="45720" rIns="91440" bIns="45720" rtlCol="0" anchor="b" anchorCtr="0">
            <a:spAutoFit/>
          </a:bodyPr>
          <a:lstStyle>
            <a:defPPr marR="0" lvl="0" algn="l" rtl="0">
              <a:lnSpc>
                <a:spcPct val="100000"/>
              </a:lnSpc>
              <a:spcBef>
                <a:spcPts val="0"/>
              </a:spcBef>
              <a:spcAft>
                <a:spcPts val="0"/>
              </a:spcAft>
            </a:defPPr>
            <a:lvl1pPr>
              <a:defRPr sz="917" i="1">
                <a:solidFill>
                  <a:schemeClr val="bg1">
                    <a:lumMod val="65000"/>
                  </a:schemeClr>
                </a:solidFill>
                <a:latin typeface="Univers BlackExt (Headings)"/>
                <a:ea typeface="Calibri" panose="020F0502020204030204" pitchFamily="34" charset="0"/>
                <a:cs typeface="Times New Roman" panose="02020603050405020304" pitchFamily="18" charset="0"/>
              </a:defRPr>
            </a:lvl1pPr>
          </a:lstStyle>
          <a:p>
            <a:r>
              <a:rPr lang="en-GB" sz="1200" i="0" dirty="0">
                <a:solidFill>
                  <a:schemeClr val="tx1"/>
                </a:solidFill>
                <a:latin typeface="Arial Narrow" panose="020B0606020202030204" pitchFamily="34" charset="0"/>
              </a:rPr>
              <a:t>Zimmerman S, Bowers BJ, Cohen LW, et al. THRIVE Research Collaborative. New evidence on the Green House Model of nursing home care: synthesis of findings and implications for policy, practice, and research. Health </a:t>
            </a:r>
            <a:r>
              <a:rPr lang="en-GB" sz="1200" i="0" dirty="0" err="1">
                <a:solidFill>
                  <a:schemeClr val="tx1"/>
                </a:solidFill>
                <a:latin typeface="Arial Narrow" panose="020B0606020202030204" pitchFamily="34" charset="0"/>
              </a:rPr>
              <a:t>Serv</a:t>
            </a:r>
            <a:r>
              <a:rPr lang="en-GB" sz="1200" i="0" dirty="0">
                <a:solidFill>
                  <a:schemeClr val="tx1"/>
                </a:solidFill>
                <a:latin typeface="Arial Narrow" panose="020B0606020202030204" pitchFamily="34" charset="0"/>
              </a:rPr>
              <a:t> Res 2016; 51(</a:t>
            </a:r>
            <a:r>
              <a:rPr lang="en-GB" sz="1200" i="0" dirty="0" err="1">
                <a:solidFill>
                  <a:schemeClr val="tx1"/>
                </a:solidFill>
                <a:latin typeface="Arial Narrow" panose="020B0606020202030204" pitchFamily="34" charset="0"/>
              </a:rPr>
              <a:t>Suppl</a:t>
            </a:r>
            <a:r>
              <a:rPr lang="en-GB" sz="1200" i="0" dirty="0">
                <a:solidFill>
                  <a:schemeClr val="tx1"/>
                </a:solidFill>
                <a:latin typeface="Arial Narrow" panose="020B0606020202030204" pitchFamily="34" charset="0"/>
              </a:rPr>
              <a:t> 1):475e496.</a:t>
            </a:r>
            <a:endParaRPr lang="en-CA" sz="1200" i="0" dirty="0">
              <a:solidFill>
                <a:schemeClr val="tx1"/>
              </a:solidFill>
              <a:latin typeface="Arial Narrow" panose="020B0606020202030204" pitchFamily="34" charset="0"/>
            </a:endParaRPr>
          </a:p>
          <a:p>
            <a:r>
              <a:rPr lang="en-GB" sz="1200" i="0" dirty="0">
                <a:solidFill>
                  <a:schemeClr val="tx1"/>
                </a:solidFill>
                <a:latin typeface="Arial Narrow" panose="020B0606020202030204" pitchFamily="34" charset="0"/>
              </a:rPr>
              <a:t>Zimmerman S, </a:t>
            </a:r>
            <a:r>
              <a:rPr lang="en-GB" sz="1200" i="0" dirty="0" err="1">
                <a:solidFill>
                  <a:schemeClr val="tx1"/>
                </a:solidFill>
                <a:latin typeface="Arial Narrow" panose="020B0606020202030204" pitchFamily="34" charset="0"/>
              </a:rPr>
              <a:t>Dumond</a:t>
            </a:r>
            <a:r>
              <a:rPr lang="en-GB" sz="1200" i="0" dirty="0">
                <a:solidFill>
                  <a:schemeClr val="tx1"/>
                </a:solidFill>
                <a:latin typeface="Arial Narrow" panose="020B0606020202030204" pitchFamily="34" charset="0"/>
              </a:rPr>
              <a:t>-Stryker C, </a:t>
            </a:r>
            <a:r>
              <a:rPr lang="en-GB" sz="1200" i="0" dirty="0" err="1">
                <a:solidFill>
                  <a:schemeClr val="tx1"/>
                </a:solidFill>
                <a:latin typeface="Arial Narrow" panose="020B0606020202030204" pitchFamily="34" charset="0"/>
              </a:rPr>
              <a:t>Tandan</a:t>
            </a:r>
            <a:r>
              <a:rPr lang="en-GB" sz="1200" i="0" dirty="0">
                <a:solidFill>
                  <a:schemeClr val="tx1"/>
                </a:solidFill>
                <a:latin typeface="Arial Narrow" panose="020B0606020202030204" pitchFamily="34" charset="0"/>
              </a:rPr>
              <a:t> M, et al. </a:t>
            </a:r>
            <a:r>
              <a:rPr lang="en-GB" sz="1200" i="0" dirty="0" err="1">
                <a:solidFill>
                  <a:schemeClr val="tx1"/>
                </a:solidFill>
                <a:latin typeface="Arial Narrow" panose="020B0606020202030204" pitchFamily="34" charset="0"/>
              </a:rPr>
              <a:t>Nontraditional</a:t>
            </a:r>
            <a:r>
              <a:rPr lang="en-GB" sz="1200" i="0" dirty="0">
                <a:solidFill>
                  <a:schemeClr val="tx1"/>
                </a:solidFill>
                <a:latin typeface="Arial Narrow" panose="020B0606020202030204" pitchFamily="34" charset="0"/>
              </a:rPr>
              <a:t> Small House Nursing Homes Have Fewer COVID-19 Cases and. J Am Med Dir Assoc. 2021;S1525-8610(21)00120-1. </a:t>
            </a:r>
            <a:r>
              <a:rPr lang="en-GB" sz="1200" i="0" dirty="0" err="1">
                <a:solidFill>
                  <a:schemeClr val="tx1"/>
                </a:solidFill>
                <a:latin typeface="Arial Narrow" panose="020B0606020202030204" pitchFamily="34" charset="0"/>
              </a:rPr>
              <a:t>Jenkens</a:t>
            </a:r>
            <a:r>
              <a:rPr lang="en-GB" sz="1200" i="0" dirty="0">
                <a:solidFill>
                  <a:schemeClr val="tx1"/>
                </a:solidFill>
                <a:latin typeface="Arial Narrow" panose="020B0606020202030204" pitchFamily="34" charset="0"/>
              </a:rPr>
              <a:t> R, </a:t>
            </a:r>
            <a:r>
              <a:rPr lang="en-GB" sz="1200" i="0" dirty="0" err="1">
                <a:solidFill>
                  <a:schemeClr val="tx1"/>
                </a:solidFill>
                <a:latin typeface="Arial Narrow" panose="020B0606020202030204" pitchFamily="34" charset="0"/>
              </a:rPr>
              <a:t>Sult</a:t>
            </a:r>
            <a:r>
              <a:rPr lang="en-GB" sz="1200" i="0" dirty="0">
                <a:solidFill>
                  <a:schemeClr val="tx1"/>
                </a:solidFill>
                <a:latin typeface="Arial Narrow" panose="020B0606020202030204" pitchFamily="34" charset="0"/>
              </a:rPr>
              <a:t> T, </a:t>
            </a:r>
            <a:r>
              <a:rPr lang="en-GB" sz="1200" i="0" dirty="0" err="1">
                <a:solidFill>
                  <a:schemeClr val="tx1"/>
                </a:solidFill>
                <a:latin typeface="Arial Narrow" panose="020B0606020202030204" pitchFamily="34" charset="0"/>
              </a:rPr>
              <a:t>Lessell</a:t>
            </a:r>
            <a:r>
              <a:rPr lang="en-GB" sz="1200" i="0" dirty="0">
                <a:solidFill>
                  <a:schemeClr val="tx1"/>
                </a:solidFill>
                <a:latin typeface="Arial Narrow" panose="020B0606020202030204" pitchFamily="34" charset="0"/>
              </a:rPr>
              <a:t> N, Hammer D, </a:t>
            </a:r>
            <a:r>
              <a:rPr lang="en-GB" sz="1200" i="0" dirty="0" err="1">
                <a:solidFill>
                  <a:schemeClr val="tx1"/>
                </a:solidFill>
                <a:latin typeface="Arial Narrow" panose="020B0606020202030204" pitchFamily="34" charset="0"/>
              </a:rPr>
              <a:t>Ortigara</a:t>
            </a:r>
            <a:r>
              <a:rPr lang="en-GB" sz="1200" i="0" dirty="0">
                <a:solidFill>
                  <a:schemeClr val="tx1"/>
                </a:solidFill>
                <a:latin typeface="Arial Narrow" panose="020B0606020202030204" pitchFamily="34" charset="0"/>
              </a:rPr>
              <a:t> A. Financial Implications of THE GREEN HOUSE® Model. Seniors Housing &amp; Care Journal. 2011; 19(1): 3-22.</a:t>
            </a:r>
            <a:endParaRPr lang="en-CA" sz="1200" i="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825140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C7222-25BE-3E9D-DF95-2FA83EB4D6CB}"/>
              </a:ext>
            </a:extLst>
          </p:cNvPr>
          <p:cNvSpPr>
            <a:spLocks noGrp="1"/>
          </p:cNvSpPr>
          <p:nvPr>
            <p:ph type="title"/>
          </p:nvPr>
        </p:nvSpPr>
        <p:spPr/>
        <p:txBody>
          <a:bodyPr/>
          <a:lstStyle/>
          <a:p>
            <a:r>
              <a:rPr lang="en-US" sz="3600" b="0" dirty="0">
                <a:solidFill>
                  <a:schemeClr val="tx1"/>
                </a:solidFill>
                <a:latin typeface="Arial" panose="020B0604020202020204" pitchFamily="34" charset="0"/>
                <a:cs typeface="Arial" panose="020B0604020202020204" pitchFamily="34" charset="0"/>
              </a:rPr>
              <a:t>Emerging Ethical Issues in LTC Design </a:t>
            </a:r>
            <a:br>
              <a:rPr lang="en-US" sz="3600" b="0" dirty="0">
                <a:solidFill>
                  <a:schemeClr val="tx1"/>
                </a:solidFill>
                <a:latin typeface="Arial" panose="020B0604020202020204" pitchFamily="34" charset="0"/>
                <a:cs typeface="Arial" panose="020B0604020202020204" pitchFamily="34" charset="0"/>
              </a:rPr>
            </a:br>
            <a:r>
              <a:rPr lang="en-US" sz="3200" b="0" dirty="0">
                <a:solidFill>
                  <a:schemeClr val="tx1"/>
                </a:solidFill>
                <a:latin typeface="Arial" panose="020B0604020202020204" pitchFamily="34" charset="0"/>
                <a:cs typeface="Arial" panose="020B0604020202020204" pitchFamily="34" charset="0"/>
              </a:rPr>
              <a:t>The Need for Empiricism</a:t>
            </a:r>
          </a:p>
        </p:txBody>
      </p:sp>
      <p:sp>
        <p:nvSpPr>
          <p:cNvPr id="4" name="Text Placeholder 3">
            <a:extLst>
              <a:ext uri="{FF2B5EF4-FFF2-40B4-BE49-F238E27FC236}">
                <a16:creationId xmlns:a16="http://schemas.microsoft.com/office/drawing/2014/main" id="{D8F1B985-3B4A-EB4A-70E6-B5400E2FAEF5}"/>
              </a:ext>
            </a:extLst>
          </p:cNvPr>
          <p:cNvSpPr>
            <a:spLocks noGrp="1"/>
          </p:cNvSpPr>
          <p:nvPr>
            <p:ph type="body" sz="quarter" idx="12"/>
          </p:nvPr>
        </p:nvSpPr>
        <p:spPr>
          <a:xfrm>
            <a:off x="267711" y="1594863"/>
            <a:ext cx="5776276" cy="4935537"/>
          </a:xfrm>
        </p:spPr>
        <p:txBody>
          <a:bodyPr/>
          <a:lstStyle/>
          <a:p>
            <a:pPr marL="0" indent="0">
              <a:buNone/>
            </a:pPr>
            <a:r>
              <a:rPr lang="en-US" sz="2200" dirty="0">
                <a:latin typeface="Arial" panose="020B0604020202020204" pitchFamily="34" charset="0"/>
                <a:cs typeface="Arial" panose="020B0604020202020204" pitchFamily="34" charset="0"/>
              </a:rPr>
              <a:t>LTC facility design is being increasingly used to modify behavior and create illusions that pacify residents, without research or oversight.</a:t>
            </a:r>
          </a:p>
          <a:p>
            <a:pPr marL="0" indent="0">
              <a:buNone/>
            </a:pPr>
            <a:r>
              <a:rPr lang="en-US" sz="2200" dirty="0">
                <a:latin typeface="Arial" panose="020B0604020202020204" pitchFamily="34" charset="0"/>
                <a:cs typeface="Arial" panose="020B0604020202020204" pitchFamily="34" charset="0"/>
              </a:rPr>
              <a:t>Design interventions may include:</a:t>
            </a:r>
          </a:p>
          <a:p>
            <a:r>
              <a:rPr lang="en-US" sz="2200" dirty="0">
                <a:latin typeface="Arial" panose="020B0604020202020204" pitchFamily="34" charset="0"/>
                <a:cs typeface="Arial" panose="020B0604020202020204" pitchFamily="34" charset="0"/>
              </a:rPr>
              <a:t>The illusion that one is free to leave;</a:t>
            </a:r>
          </a:p>
          <a:p>
            <a:r>
              <a:rPr lang="en-US" sz="2200" dirty="0">
                <a:latin typeface="Arial" panose="020B0604020202020204" pitchFamily="34" charset="0"/>
                <a:cs typeface="Arial" panose="020B0604020202020204" pitchFamily="34" charset="0"/>
              </a:rPr>
              <a:t>Immersive environments that convince people they are somewhere else;</a:t>
            </a:r>
          </a:p>
          <a:p>
            <a:r>
              <a:rPr lang="en-US" sz="2200" dirty="0">
                <a:latin typeface="Arial" panose="020B0604020202020204" pitchFamily="34" charset="0"/>
                <a:cs typeface="Arial" panose="020B0604020202020204" pitchFamily="34" charset="0"/>
              </a:rPr>
              <a:t>Controlling behavior with designs that induce immobility or evoke fear.</a:t>
            </a:r>
            <a:endParaRPr lang="en-US" sz="2200" b="1" i="1" dirty="0">
              <a:latin typeface="Arial" panose="020B0604020202020204" pitchFamily="34" charset="0"/>
              <a:cs typeface="Arial" panose="020B0604020202020204" pitchFamily="34" charset="0"/>
            </a:endParaRPr>
          </a:p>
          <a:p>
            <a:pPr marL="0" indent="0">
              <a:buNone/>
            </a:pPr>
            <a:r>
              <a:rPr lang="en-US" sz="2200" b="1" i="1" dirty="0">
                <a:latin typeface="Arial" panose="020B0604020202020204" pitchFamily="34" charset="0"/>
                <a:cs typeface="Arial" panose="020B0604020202020204" pitchFamily="34" charset="0"/>
              </a:rPr>
              <a:t>These efforts are no different in kind than interventions undertaken in medical research or pharmaceutical development.</a:t>
            </a:r>
          </a:p>
          <a:p>
            <a:pPr marL="0" indent="0">
              <a:buNone/>
            </a:pPr>
            <a:endParaRPr lang="en-US" sz="2200" dirty="0">
              <a:latin typeface="Arial" panose="020B0604020202020204" pitchFamily="34" charset="0"/>
              <a:cs typeface="Arial" panose="020B0604020202020204" pitchFamily="34" charset="0"/>
            </a:endParaRPr>
          </a:p>
        </p:txBody>
      </p:sp>
      <p:pic>
        <p:nvPicPr>
          <p:cNvPr id="6" name="Picture 5" descr="C:\Users\Diana\Desktop\DOCHITECT\Lectures and Speaking Events\AIASF Design for Aging Event Aug 2020\COVID-LTC-diagram-revA-01.jpg">
            <a:extLst>
              <a:ext uri="{FF2B5EF4-FFF2-40B4-BE49-F238E27FC236}">
                <a16:creationId xmlns:a16="http://schemas.microsoft.com/office/drawing/2014/main" id="{4922D5DE-23C0-707C-637E-E5DED4E7435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043987" y="1663200"/>
            <a:ext cx="6011213" cy="376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0C0005-7E85-5B64-3601-F3485E6DA147}"/>
              </a:ext>
            </a:extLst>
          </p:cNvPr>
          <p:cNvSpPr txBox="1"/>
          <p:nvPr/>
        </p:nvSpPr>
        <p:spPr>
          <a:xfrm>
            <a:off x="8527722" y="4767153"/>
            <a:ext cx="3468508" cy="954489"/>
          </a:xfrm>
          <a:prstGeom prst="rect">
            <a:avLst/>
          </a:prstGeom>
          <a:noFill/>
        </p:spPr>
        <p:txBody>
          <a:bodyPr wrap="square" lIns="0" anchor="b" anchorCtr="0">
            <a:noAutofit/>
          </a:bodyPr>
          <a:lstStyle/>
          <a:p>
            <a:pPr algn="r"/>
            <a:r>
              <a:rPr lang="en-US" sz="1200" dirty="0">
                <a:solidFill>
                  <a:schemeClr val="accent4"/>
                </a:solidFill>
                <a:latin typeface="Arial Narrow" panose="020B0606020202030204" pitchFamily="34" charset="0"/>
                <a:ea typeface="Calibri" panose="020F0502020204030204" pitchFamily="34" charset="0"/>
                <a:cs typeface="Arial" panose="020B0604020202020204" pitchFamily="34" charset="0"/>
              </a:rPr>
              <a:t>Image by: Tom Grey, Trinity Haus, Dublin</a:t>
            </a:r>
          </a:p>
        </p:txBody>
      </p:sp>
      <p:sp>
        <p:nvSpPr>
          <p:cNvPr id="8" name="Rectangle 7"/>
          <p:cNvSpPr/>
          <p:nvPr/>
        </p:nvSpPr>
        <p:spPr>
          <a:xfrm>
            <a:off x="0" y="6530400"/>
            <a:ext cx="12192000" cy="32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1318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 t="1274" r="1312" b="1975"/>
          <a:stretch/>
        </p:blipFill>
        <p:spPr>
          <a:xfrm>
            <a:off x="-224972" y="-111446"/>
            <a:ext cx="12665376" cy="7071046"/>
          </a:xfrm>
          <a:prstGeom prst="rect">
            <a:avLst/>
          </a:prstGeom>
        </p:spPr>
      </p:pic>
    </p:spTree>
    <p:extLst>
      <p:ext uri="{BB962C8B-B14F-4D97-AF65-F5344CB8AC3E}">
        <p14:creationId xmlns:p14="http://schemas.microsoft.com/office/powerpoint/2010/main" val="221073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66" t="52863" r="966" b="7669"/>
          <a:stretch/>
        </p:blipFill>
        <p:spPr>
          <a:xfrm>
            <a:off x="0" y="0"/>
            <a:ext cx="12192000" cy="6655703"/>
          </a:xfrm>
          <a:prstGeom prst="rect">
            <a:avLst/>
          </a:prstGeom>
        </p:spPr>
      </p:pic>
      <p:sp>
        <p:nvSpPr>
          <p:cNvPr id="3" name="TextBox 2"/>
          <p:cNvSpPr txBox="1"/>
          <p:nvPr/>
        </p:nvSpPr>
        <p:spPr>
          <a:xfrm>
            <a:off x="440528" y="2042413"/>
            <a:ext cx="11310943" cy="2985429"/>
          </a:xfrm>
          <a:prstGeom prst="rect">
            <a:avLst/>
          </a:prstGeom>
          <a:noFill/>
        </p:spPr>
        <p:txBody>
          <a:bodyPr wrap="square" lIns="76197" tIns="38098" rIns="76197" bIns="38098" rtlCol="0" anchor="t">
            <a:spAutoFit/>
          </a:bodyPr>
          <a:lstStyle/>
          <a:p>
            <a:endParaRPr lang="en-CA" sz="3000" dirty="0">
              <a:latin typeface="Arial"/>
              <a:cs typeface="Arial"/>
            </a:endParaRPr>
          </a:p>
          <a:p>
            <a:r>
              <a:rPr lang="en-US" sz="3600" b="1" dirty="0">
                <a:latin typeface="Arial" panose="020B0604020202020204" pitchFamily="34" charset="0"/>
                <a:cs typeface="Arial" panose="020B0604020202020204" pitchFamily="34" charset="0"/>
              </a:rPr>
              <a:t>Thank You!</a:t>
            </a:r>
          </a:p>
          <a:p>
            <a:endParaRPr lang="en-US" sz="2000" dirty="0">
              <a:latin typeface="Arial" panose="020B0604020202020204" pitchFamily="34" charset="0"/>
              <a:cs typeface="Arial" panose="020B0604020202020204" pitchFamily="34" charset="0"/>
            </a:endParaRPr>
          </a:p>
          <a:p>
            <a:pPr lvl="0"/>
            <a:r>
              <a:rPr lang="en-US" sz="2200" b="1" dirty="0">
                <a:latin typeface="Arial" panose="020B0604020202020204" pitchFamily="34" charset="0"/>
                <a:ea typeface="Roboto"/>
                <a:cs typeface="Arial" panose="020B0604020202020204" pitchFamily="34" charset="0"/>
                <a:sym typeface="Roboto"/>
              </a:rPr>
              <a:t>Diana Anderson, MD, </a:t>
            </a:r>
            <a:r>
              <a:rPr lang="en-US" sz="2200" b="1" dirty="0" err="1">
                <a:latin typeface="Arial" panose="020B0604020202020204" pitchFamily="34" charset="0"/>
                <a:ea typeface="Roboto"/>
                <a:cs typeface="Arial" panose="020B0604020202020204" pitchFamily="34" charset="0"/>
                <a:sym typeface="Roboto"/>
              </a:rPr>
              <a:t>M.Arch</a:t>
            </a:r>
            <a:r>
              <a:rPr lang="en-US" sz="2200" b="1" dirty="0">
                <a:latin typeface="Arial" panose="020B0604020202020204" pitchFamily="34" charset="0"/>
                <a:ea typeface="Roboto"/>
                <a:cs typeface="Arial" panose="020B0604020202020204" pitchFamily="34" charset="0"/>
                <a:sym typeface="Roboto"/>
              </a:rPr>
              <a:t>, FACHA</a:t>
            </a:r>
          </a:p>
          <a:p>
            <a:pPr lvl="0"/>
            <a:r>
              <a:rPr lang="en-US" sz="2200" dirty="0">
                <a:latin typeface="Arial" panose="020B0604020202020204" pitchFamily="34" charset="0"/>
                <a:ea typeface="Roboto Light"/>
                <a:cs typeface="Arial" panose="020B0604020202020204" pitchFamily="34" charset="0"/>
                <a:sym typeface="Roboto Light"/>
              </a:rPr>
              <a:t>Assistant Professor of Neurology, Boston University</a:t>
            </a:r>
          </a:p>
          <a:p>
            <a:pPr lvl="0"/>
            <a:r>
              <a:rPr lang="en-US" sz="2200" dirty="0">
                <a:latin typeface="Arial" panose="020B0604020202020204" pitchFamily="34" charset="0"/>
                <a:ea typeface="Roboto Light"/>
                <a:cs typeface="Arial" panose="020B0604020202020204" pitchFamily="34" charset="0"/>
                <a:sym typeface="Roboto Light"/>
              </a:rPr>
              <a:t>Co-Founder, MGB Health Design Lab</a:t>
            </a:r>
          </a:p>
          <a:p>
            <a:r>
              <a:rPr lang="en-US" sz="2200" dirty="0">
                <a:latin typeface="Arial" panose="020B0604020202020204" pitchFamily="34" charset="0"/>
                <a:cs typeface="Arial" panose="020B0604020202020204" pitchFamily="34" charset="0"/>
              </a:rPr>
              <a:t>Healthcare Principal, Jacobs </a:t>
            </a:r>
          </a:p>
          <a:p>
            <a:pPr lvl="0"/>
            <a:endParaRPr lang="en-US" sz="1500" dirty="0">
              <a:solidFill>
                <a:srgbClr val="4B4F50"/>
              </a:solidFill>
              <a:latin typeface="Roboto Light"/>
              <a:ea typeface="Roboto Light"/>
              <a:cs typeface="Roboto Light"/>
              <a:sym typeface="Roboto Light"/>
            </a:endParaRPr>
          </a:p>
        </p:txBody>
      </p:sp>
      <p:sp>
        <p:nvSpPr>
          <p:cNvPr id="8" name="TextBox 7"/>
          <p:cNvSpPr txBox="1"/>
          <p:nvPr/>
        </p:nvSpPr>
        <p:spPr>
          <a:xfrm>
            <a:off x="141515" y="6406732"/>
            <a:ext cx="11310943" cy="692493"/>
          </a:xfrm>
          <a:prstGeom prst="rect">
            <a:avLst/>
          </a:prstGeom>
          <a:noFill/>
        </p:spPr>
        <p:txBody>
          <a:bodyPr wrap="square" lIns="76197" tIns="38098" rIns="76197" bIns="38098"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dochitect</a:t>
            </a:r>
            <a:r>
              <a:rPr lang="en-US" sz="2000" dirty="0">
                <a:latin typeface="Arial" panose="020B0604020202020204" pitchFamily="34" charset="0"/>
                <a:cs typeface="Arial" panose="020B0604020202020204" pitchFamily="34" charset="0"/>
              </a:rPr>
              <a:t>    www.dochitect.com   diana.anderson@dochitect.com</a:t>
            </a:r>
          </a:p>
          <a:p>
            <a:endParaRPr lang="en-US" sz="2000" dirty="0">
              <a:latin typeface="Arial" panose="020B0604020202020204" pitchFamily="34" charset="0"/>
              <a:cs typeface="Arial" panose="020B0604020202020204" pitchFamily="34" charset="0"/>
            </a:endParaRPr>
          </a:p>
        </p:txBody>
      </p:sp>
      <p:pic>
        <p:nvPicPr>
          <p:cNvPr id="9" name="Shape 92"/>
          <p:cNvPicPr preferRelativeResize="0"/>
          <p:nvPr/>
        </p:nvPicPr>
        <p:blipFill rotWithShape="1">
          <a:blip r:embed="rId4">
            <a:alphaModFix/>
          </a:blip>
          <a:srcRect l="5517" t="18017" r="4879" b="12859"/>
          <a:stretch/>
        </p:blipFill>
        <p:spPr>
          <a:xfrm>
            <a:off x="9384683" y="6298404"/>
            <a:ext cx="1894806" cy="454574"/>
          </a:xfrm>
          <a:prstGeom prst="rect">
            <a:avLst/>
          </a:prstGeom>
          <a:noFill/>
          <a:ln>
            <a:no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6276" t="23958" r="21761" b="67651"/>
          <a:stretch/>
        </p:blipFill>
        <p:spPr>
          <a:xfrm>
            <a:off x="7836632" y="6244060"/>
            <a:ext cx="1556020" cy="61394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9489" y="6184800"/>
            <a:ext cx="744781" cy="590860"/>
          </a:xfrm>
          <a:prstGeom prst="rect">
            <a:avLst/>
          </a:prstGeom>
        </p:spPr>
      </p:pic>
    </p:spTree>
    <p:extLst>
      <p:ext uri="{BB962C8B-B14F-4D97-AF65-F5344CB8AC3E}">
        <p14:creationId xmlns:p14="http://schemas.microsoft.com/office/powerpoint/2010/main" val="633671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15F139-3087-44D6-88CB-B85029176896}"/>
              </a:ext>
            </a:extLst>
          </p:cNvPr>
          <p:cNvSpPr txBox="1"/>
          <p:nvPr/>
        </p:nvSpPr>
        <p:spPr>
          <a:xfrm>
            <a:off x="-1" y="0"/>
            <a:ext cx="12192001" cy="6858000"/>
          </a:xfrm>
          <a:prstGeom prst="rect">
            <a:avLst/>
          </a:prstGeom>
          <a:solidFill>
            <a:schemeClr val="bg1">
              <a:lumMod val="95000"/>
            </a:schemeClr>
          </a:solidFill>
        </p:spPr>
        <p:txBody>
          <a:bodyPr wrap="square" rtlCol="0">
            <a:spAutoFit/>
          </a:bodyPr>
          <a:lstStyle/>
          <a:p>
            <a:endParaRPr lang="en-GB"/>
          </a:p>
        </p:txBody>
      </p:sp>
      <p:sp>
        <p:nvSpPr>
          <p:cNvPr id="2" name="Title 1"/>
          <p:cNvSpPr>
            <a:spLocks noGrp="1"/>
          </p:cNvSpPr>
          <p:nvPr>
            <p:ph type="ctrTitle"/>
          </p:nvPr>
        </p:nvSpPr>
        <p:spPr>
          <a:xfrm>
            <a:off x="1524000" y="1338263"/>
            <a:ext cx="9144000" cy="2387600"/>
          </a:xfrm>
        </p:spPr>
        <p:txBody>
          <a:bodyPr/>
          <a:lstStyle/>
          <a:p>
            <a:r>
              <a:rPr lang="en-US" dirty="0">
                <a:latin typeface="Arial" panose="020B0604020202020204" pitchFamily="34" charset="0"/>
                <a:cs typeface="Arial" panose="020B0604020202020204" pitchFamily="34" charset="0"/>
              </a:rPr>
              <a:t>Fireside Chat</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59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schematic&#10;&#10;Description automatically generated">
            <a:extLst>
              <a:ext uri="{FF2B5EF4-FFF2-40B4-BE49-F238E27FC236}">
                <a16:creationId xmlns:a16="http://schemas.microsoft.com/office/drawing/2014/main" id="{C43C4CF7-07B0-4ADD-A15B-654972F01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2" name="Title 1">
            <a:extLst>
              <a:ext uri="{FF2B5EF4-FFF2-40B4-BE49-F238E27FC236}">
                <a16:creationId xmlns:a16="http://schemas.microsoft.com/office/drawing/2014/main" id="{A20B8383-F6B1-421E-9074-388D984F8EBB}"/>
              </a:ext>
            </a:extLst>
          </p:cNvPr>
          <p:cNvSpPr>
            <a:spLocks noGrp="1"/>
          </p:cNvSpPr>
          <p:nvPr>
            <p:ph type="title"/>
          </p:nvPr>
        </p:nvSpPr>
        <p:spPr>
          <a:xfrm>
            <a:off x="306523" y="184994"/>
            <a:ext cx="11400155" cy="640080"/>
          </a:xfrm>
        </p:spPr>
        <p:txBody>
          <a:bodyPr/>
          <a:lstStyle/>
          <a:p>
            <a:r>
              <a:rPr lang="en-GB" sz="3600" b="0" dirty="0">
                <a:latin typeface="Arial" panose="020B0604020202020204" pitchFamily="34" charset="0"/>
                <a:cs typeface="Arial" panose="020B0604020202020204" pitchFamily="34" charset="0"/>
              </a:rPr>
              <a:t>Health Architecture is a Public Health Issue</a:t>
            </a:r>
          </a:p>
        </p:txBody>
      </p:sp>
      <p:sp>
        <p:nvSpPr>
          <p:cNvPr id="5" name="Text Placeholder 4">
            <a:extLst>
              <a:ext uri="{FF2B5EF4-FFF2-40B4-BE49-F238E27FC236}">
                <a16:creationId xmlns:a16="http://schemas.microsoft.com/office/drawing/2014/main" id="{6AD534A7-4761-4B5A-870D-BA7DE6EB4959}"/>
              </a:ext>
            </a:extLst>
          </p:cNvPr>
          <p:cNvSpPr>
            <a:spLocks noGrp="1"/>
          </p:cNvSpPr>
          <p:nvPr>
            <p:ph type="body" sz="quarter" idx="12"/>
          </p:nvPr>
        </p:nvSpPr>
        <p:spPr>
          <a:xfrm>
            <a:off x="1403941" y="1604382"/>
            <a:ext cx="1539556" cy="274320"/>
          </a:xfrm>
          <a:solidFill>
            <a:schemeClr val="tx1"/>
          </a:solidFill>
        </p:spPr>
        <p:txBody>
          <a:bodyPr anchor="ctr"/>
          <a:lstStyle/>
          <a:p>
            <a:pPr marL="0" indent="0" algn="ctr">
              <a:buNone/>
            </a:pPr>
            <a:r>
              <a:rPr lang="en-GB" sz="1200" b="1">
                <a:solidFill>
                  <a:schemeClr val="bg1"/>
                </a:solidFill>
              </a:rPr>
              <a:t>Health in the City</a:t>
            </a:r>
          </a:p>
        </p:txBody>
      </p:sp>
      <p:pic>
        <p:nvPicPr>
          <p:cNvPr id="8" name="Picture 7">
            <a:extLst>
              <a:ext uri="{FF2B5EF4-FFF2-40B4-BE49-F238E27FC236}">
                <a16:creationId xmlns:a16="http://schemas.microsoft.com/office/drawing/2014/main" id="{49E81206-4B4A-4407-B0E5-010154457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92" r="54142"/>
          <a:stretch/>
        </p:blipFill>
        <p:spPr>
          <a:xfrm>
            <a:off x="11025473" y="157929"/>
            <a:ext cx="904405" cy="247811"/>
          </a:xfrm>
          <a:prstGeom prst="rect">
            <a:avLst/>
          </a:prstGeom>
        </p:spPr>
      </p:pic>
      <p:sp>
        <p:nvSpPr>
          <p:cNvPr id="11" name="Text Placeholder 4">
            <a:extLst>
              <a:ext uri="{FF2B5EF4-FFF2-40B4-BE49-F238E27FC236}">
                <a16:creationId xmlns:a16="http://schemas.microsoft.com/office/drawing/2014/main" id="{88D96FE0-3C9C-45BD-8003-14CD8A9CBF7C}"/>
              </a:ext>
            </a:extLst>
          </p:cNvPr>
          <p:cNvSpPr txBox="1">
            <a:spLocks/>
          </p:cNvSpPr>
          <p:nvPr/>
        </p:nvSpPr>
        <p:spPr>
          <a:xfrm>
            <a:off x="472123" y="5150025"/>
            <a:ext cx="1394143" cy="274320"/>
          </a:xfrm>
          <a:prstGeom prst="rect">
            <a:avLst/>
          </a:prstGeom>
          <a:solidFill>
            <a:schemeClr val="tx1"/>
          </a:solidFill>
        </p:spPr>
        <p:txBody>
          <a:bodyPr vert="horz" lIns="0" tIns="0" rIns="0" bIns="0" rtlCol="0" anchor="ctr">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a:solidFill>
                  <a:schemeClr val="bg1"/>
                </a:solidFill>
                <a:latin typeface="Jacobs Chronos"/>
                <a:cs typeface="Jacobs Chronos"/>
              </a:rPr>
              <a:t>People in the City</a:t>
            </a:r>
            <a:endParaRPr lang="en-US" sz="1200" b="1">
              <a:solidFill>
                <a:schemeClr val="bg1"/>
              </a:solidFill>
            </a:endParaRPr>
          </a:p>
        </p:txBody>
      </p:sp>
      <p:sp>
        <p:nvSpPr>
          <p:cNvPr id="12" name="Text Placeholder 4">
            <a:extLst>
              <a:ext uri="{FF2B5EF4-FFF2-40B4-BE49-F238E27FC236}">
                <a16:creationId xmlns:a16="http://schemas.microsoft.com/office/drawing/2014/main" id="{348DC74C-5447-48A2-BD59-CFD428444B6A}"/>
              </a:ext>
            </a:extLst>
          </p:cNvPr>
          <p:cNvSpPr txBox="1">
            <a:spLocks/>
          </p:cNvSpPr>
          <p:nvPr/>
        </p:nvSpPr>
        <p:spPr>
          <a:xfrm>
            <a:off x="8494640" y="1088775"/>
            <a:ext cx="3096470" cy="274321"/>
          </a:xfrm>
          <a:prstGeom prst="rect">
            <a:avLst/>
          </a:prstGeom>
          <a:solidFill>
            <a:schemeClr val="tx1"/>
          </a:solidFill>
        </p:spPr>
        <p:txBody>
          <a:bodyPr vert="horz" lIns="0" tIns="0" rIns="0" bIns="0" rtlCol="0" anchor="ctr">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200" b="1">
                <a:solidFill>
                  <a:schemeClr val="bg1"/>
                </a:solidFill>
              </a:rPr>
              <a:t>Placemaking and the Role of the Arts</a:t>
            </a:r>
            <a:endParaRPr lang="en-GB" sz="1200" b="1">
              <a:solidFill>
                <a:schemeClr val="bg1"/>
              </a:solidFill>
            </a:endParaRPr>
          </a:p>
        </p:txBody>
      </p:sp>
      <p:sp>
        <p:nvSpPr>
          <p:cNvPr id="13" name="Text Placeholder 4">
            <a:extLst>
              <a:ext uri="{FF2B5EF4-FFF2-40B4-BE49-F238E27FC236}">
                <a16:creationId xmlns:a16="http://schemas.microsoft.com/office/drawing/2014/main" id="{BD6C487D-B6D1-4BB2-8BBC-15E88549505B}"/>
              </a:ext>
            </a:extLst>
          </p:cNvPr>
          <p:cNvSpPr txBox="1">
            <a:spLocks/>
          </p:cNvSpPr>
          <p:nvPr/>
        </p:nvSpPr>
        <p:spPr>
          <a:xfrm>
            <a:off x="9240445" y="5928021"/>
            <a:ext cx="940526" cy="274320"/>
          </a:xfrm>
          <a:prstGeom prst="rect">
            <a:avLst/>
          </a:prstGeom>
          <a:solidFill>
            <a:schemeClr val="tx1"/>
          </a:solidFill>
        </p:spPr>
        <p:txBody>
          <a:bodyPr vert="horz" lIns="0" tIns="0" rIns="0" bIns="0" rtlCol="0" anchor="ctr">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200" b="1">
                <a:solidFill>
                  <a:schemeClr val="bg1"/>
                </a:solidFill>
              </a:rPr>
              <a:t>Wellness</a:t>
            </a:r>
            <a:endParaRPr lang="en-GB" sz="1200" b="1">
              <a:solidFill>
                <a:schemeClr val="bg1"/>
              </a:solidFill>
            </a:endParaRPr>
          </a:p>
        </p:txBody>
      </p:sp>
      <p:sp>
        <p:nvSpPr>
          <p:cNvPr id="14" name="Text Placeholder 4">
            <a:extLst>
              <a:ext uri="{FF2B5EF4-FFF2-40B4-BE49-F238E27FC236}">
                <a16:creationId xmlns:a16="http://schemas.microsoft.com/office/drawing/2014/main" id="{43D3CDE8-E86A-402B-B10E-408ADB14E74F}"/>
              </a:ext>
            </a:extLst>
          </p:cNvPr>
          <p:cNvSpPr txBox="1">
            <a:spLocks/>
          </p:cNvSpPr>
          <p:nvPr/>
        </p:nvSpPr>
        <p:spPr>
          <a:xfrm>
            <a:off x="5659988" y="1195808"/>
            <a:ext cx="1653698" cy="274320"/>
          </a:xfrm>
          <a:prstGeom prst="rect">
            <a:avLst/>
          </a:prstGeom>
          <a:solidFill>
            <a:schemeClr val="tx1"/>
          </a:solidFill>
        </p:spPr>
        <p:txBody>
          <a:bodyPr vert="horz" lIns="0" tIns="0" rIns="0" bIns="0" rtlCol="0" anchor="ctr">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200" b="1">
                <a:solidFill>
                  <a:schemeClr val="bg1"/>
                </a:solidFill>
              </a:rPr>
              <a:t>Virtual Technology</a:t>
            </a:r>
            <a:endParaRPr lang="en-GB" sz="1200" b="1">
              <a:solidFill>
                <a:schemeClr val="bg1"/>
              </a:solidFill>
            </a:endParaRPr>
          </a:p>
        </p:txBody>
      </p:sp>
      <p:cxnSp>
        <p:nvCxnSpPr>
          <p:cNvPr id="18" name="Connector: Elbow 17">
            <a:extLst>
              <a:ext uri="{FF2B5EF4-FFF2-40B4-BE49-F238E27FC236}">
                <a16:creationId xmlns:a16="http://schemas.microsoft.com/office/drawing/2014/main" id="{AAD06FDF-442F-4AF8-A3FE-849E3AF69D5C}"/>
              </a:ext>
            </a:extLst>
          </p:cNvPr>
          <p:cNvCxnSpPr>
            <a:cxnSpLocks/>
            <a:stCxn id="5" idx="2"/>
            <a:endCxn id="16" idx="2"/>
          </p:cNvCxnSpPr>
          <p:nvPr/>
        </p:nvCxnSpPr>
        <p:spPr>
          <a:xfrm rot="16200000" flipH="1">
            <a:off x="3227703" y="824718"/>
            <a:ext cx="346225" cy="2454192"/>
          </a:xfrm>
          <a:prstGeom prst="bentConnector2">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56681CF-1550-4680-831D-5A0245C463E4}"/>
              </a:ext>
            </a:extLst>
          </p:cNvPr>
          <p:cNvSpPr/>
          <p:nvPr/>
        </p:nvSpPr>
        <p:spPr>
          <a:xfrm>
            <a:off x="4627911" y="2135188"/>
            <a:ext cx="179478" cy="17947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87DA69C-55A9-4268-8170-C3A32483EA8A}"/>
              </a:ext>
            </a:extLst>
          </p:cNvPr>
          <p:cNvSpPr/>
          <p:nvPr/>
        </p:nvSpPr>
        <p:spPr>
          <a:xfrm>
            <a:off x="8995259" y="1788962"/>
            <a:ext cx="179478" cy="17947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or: Elbow 23">
            <a:extLst>
              <a:ext uri="{FF2B5EF4-FFF2-40B4-BE49-F238E27FC236}">
                <a16:creationId xmlns:a16="http://schemas.microsoft.com/office/drawing/2014/main" id="{C826353E-B4CF-4254-ABE2-069DD0983E08}"/>
              </a:ext>
            </a:extLst>
          </p:cNvPr>
          <p:cNvCxnSpPr>
            <a:cxnSpLocks/>
            <a:stCxn id="12" idx="2"/>
            <a:endCxn id="23" idx="0"/>
          </p:cNvCxnSpPr>
          <p:nvPr/>
        </p:nvCxnSpPr>
        <p:spPr>
          <a:xfrm rot="5400000">
            <a:off x="9351004" y="1097091"/>
            <a:ext cx="425866" cy="9578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FED556E7-0FF0-44E1-B5BD-91838A86FBCC}"/>
              </a:ext>
            </a:extLst>
          </p:cNvPr>
          <p:cNvSpPr/>
          <p:nvPr/>
        </p:nvSpPr>
        <p:spPr>
          <a:xfrm>
            <a:off x="1994241" y="4753200"/>
            <a:ext cx="179478" cy="17947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Connector: Elbow 27">
            <a:extLst>
              <a:ext uri="{FF2B5EF4-FFF2-40B4-BE49-F238E27FC236}">
                <a16:creationId xmlns:a16="http://schemas.microsoft.com/office/drawing/2014/main" id="{74E1D233-C4AB-4B7B-9C8A-CC084B56B06A}"/>
              </a:ext>
            </a:extLst>
          </p:cNvPr>
          <p:cNvCxnSpPr>
            <a:cxnSpLocks/>
            <a:stCxn id="27" idx="4"/>
            <a:endCxn id="11" idx="0"/>
          </p:cNvCxnSpPr>
          <p:nvPr/>
        </p:nvCxnSpPr>
        <p:spPr>
          <a:xfrm rot="5400000">
            <a:off x="1517915" y="4583959"/>
            <a:ext cx="217347" cy="91478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37" name="Oval 36">
            <a:extLst>
              <a:ext uri="{FF2B5EF4-FFF2-40B4-BE49-F238E27FC236}">
                <a16:creationId xmlns:a16="http://schemas.microsoft.com/office/drawing/2014/main" id="{29522F93-BABC-43F3-B0B6-9592A6C8D31C}"/>
              </a:ext>
            </a:extLst>
          </p:cNvPr>
          <p:cNvSpPr/>
          <p:nvPr/>
        </p:nvSpPr>
        <p:spPr>
          <a:xfrm>
            <a:off x="6610662" y="2741509"/>
            <a:ext cx="179478" cy="17947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08A5AB0-1518-483C-91C1-17FC2B80CFF6}"/>
              </a:ext>
            </a:extLst>
          </p:cNvPr>
          <p:cNvSpPr/>
          <p:nvPr/>
        </p:nvSpPr>
        <p:spPr>
          <a:xfrm>
            <a:off x="10180971" y="4466871"/>
            <a:ext cx="179478" cy="17947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Connector: Elbow 40">
            <a:extLst>
              <a:ext uri="{FF2B5EF4-FFF2-40B4-BE49-F238E27FC236}">
                <a16:creationId xmlns:a16="http://schemas.microsoft.com/office/drawing/2014/main" id="{EE28A632-31CA-43B7-B5CF-59E5E51DB604}"/>
              </a:ext>
            </a:extLst>
          </p:cNvPr>
          <p:cNvCxnSpPr>
            <a:cxnSpLocks/>
            <a:stCxn id="40" idx="4"/>
            <a:endCxn id="13" idx="0"/>
          </p:cNvCxnSpPr>
          <p:nvPr/>
        </p:nvCxnSpPr>
        <p:spPr>
          <a:xfrm rot="5400000">
            <a:off x="9349873" y="5007184"/>
            <a:ext cx="1281672" cy="560002"/>
          </a:xfrm>
          <a:prstGeom prst="bentConnector3">
            <a:avLst>
              <a:gd name="adj1" fmla="val 74971"/>
            </a:avLst>
          </a:prstGeom>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606761C8-9B1B-4FE0-8262-8F1D806EEE27}"/>
              </a:ext>
            </a:extLst>
          </p:cNvPr>
          <p:cNvCxnSpPr>
            <a:cxnSpLocks/>
            <a:endCxn id="37" idx="0"/>
          </p:cNvCxnSpPr>
          <p:nvPr/>
        </p:nvCxnSpPr>
        <p:spPr>
          <a:xfrm rot="16200000" flipH="1">
            <a:off x="5957928" y="1999036"/>
            <a:ext cx="1271382" cy="213563"/>
          </a:xfrm>
          <a:prstGeom prst="bentConnector3">
            <a:avLst>
              <a:gd name="adj1" fmla="val 11791"/>
            </a:avLst>
          </a:prstGeom>
        </p:spPr>
        <p:style>
          <a:lnRef idx="1">
            <a:schemeClr val="dk1"/>
          </a:lnRef>
          <a:fillRef idx="0">
            <a:schemeClr val="dk1"/>
          </a:fillRef>
          <a:effectRef idx="0">
            <a:schemeClr val="dk1"/>
          </a:effectRef>
          <a:fontRef idx="minor">
            <a:schemeClr val="tx1"/>
          </a:fontRef>
        </p:style>
      </p:cxnSp>
      <p:sp>
        <p:nvSpPr>
          <p:cNvPr id="3" name="Rectangle 2"/>
          <p:cNvSpPr/>
          <p:nvPr/>
        </p:nvSpPr>
        <p:spPr>
          <a:xfrm>
            <a:off x="3048000" y="3105835"/>
            <a:ext cx="6096000" cy="646331"/>
          </a:xfrm>
          <a:prstGeom prst="rect">
            <a:avLst/>
          </a:prstGeom>
        </p:spPr>
        <p:txBody>
          <a:bodyPr>
            <a:spAutoFit/>
          </a:bodyPr>
          <a:lstStyle/>
          <a:p>
            <a:r>
              <a:rPr lang="en-US" i="1" dirty="0">
                <a:solidFill>
                  <a:schemeClr val="bg1"/>
                </a:solidFill>
                <a:latin typeface="Arial" panose="020B0604020202020204" pitchFamily="34" charset="0"/>
                <a:cs typeface="Arial" panose="020B0604020202020204" pitchFamily="34" charset="0"/>
              </a:rPr>
              <a:t>Who should fund and conduct the evidence-based research / functional performance?</a:t>
            </a:r>
          </a:p>
        </p:txBody>
      </p:sp>
      <p:sp>
        <p:nvSpPr>
          <p:cNvPr id="22" name="TextBox 21"/>
          <p:cNvSpPr txBox="1"/>
          <p:nvPr/>
        </p:nvSpPr>
        <p:spPr>
          <a:xfrm>
            <a:off x="97155" y="5654714"/>
            <a:ext cx="11997690" cy="1184934"/>
          </a:xfrm>
          <a:prstGeom prst="rect">
            <a:avLst/>
          </a:prstGeom>
          <a:noFill/>
        </p:spPr>
        <p:txBody>
          <a:bodyPr wrap="square" lIns="76193" tIns="38097" rIns="76193" bIns="38097" rtlCol="0">
            <a:spAutoFit/>
          </a:bodyPr>
          <a:lstStyle/>
          <a:p>
            <a:r>
              <a:rPr lang="en-US" sz="2400" i="1" dirty="0">
                <a:latin typeface="Arial" panose="020B0604020202020204" pitchFamily="34" charset="0"/>
                <a:cs typeface="Arial" panose="020B0604020202020204" pitchFamily="34" charset="0"/>
              </a:rPr>
              <a:t>1- Standardization of stakeholder feedback</a:t>
            </a:r>
          </a:p>
          <a:p>
            <a:r>
              <a:rPr lang="en-US" sz="2400" i="1" dirty="0">
                <a:latin typeface="Arial" panose="020B0604020202020204" pitchFamily="34" charset="0"/>
                <a:cs typeface="Arial" panose="020B0604020202020204" pitchFamily="34" charset="0"/>
              </a:rPr>
              <a:t>2- Design frameworks to ensure inclusivity</a:t>
            </a:r>
          </a:p>
          <a:p>
            <a:r>
              <a:rPr lang="en-US" sz="2400" i="1" dirty="0">
                <a:latin typeface="Arial" panose="020B0604020202020204" pitchFamily="34" charset="0"/>
                <a:cs typeface="Arial" panose="020B0604020202020204" pitchFamily="34" charset="0"/>
              </a:rPr>
              <a:t>3- Funding and conducting research / functional performance</a:t>
            </a:r>
          </a:p>
        </p:txBody>
      </p:sp>
    </p:spTree>
    <p:extLst>
      <p:ext uri="{BB962C8B-B14F-4D97-AF65-F5344CB8AC3E}">
        <p14:creationId xmlns:p14="http://schemas.microsoft.com/office/powerpoint/2010/main" val="2319317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5" t="-2" b="12567"/>
          <a:stretch/>
        </p:blipFill>
        <p:spPr>
          <a:xfrm>
            <a:off x="0" y="0"/>
            <a:ext cx="12192000" cy="7004522"/>
          </a:xfrm>
          <a:prstGeom prst="rect">
            <a:avLst/>
          </a:prstGeom>
        </p:spPr>
      </p:pic>
      <p:sp>
        <p:nvSpPr>
          <p:cNvPr id="6" name="TextBox 5"/>
          <p:cNvSpPr txBox="1"/>
          <p:nvPr/>
        </p:nvSpPr>
        <p:spPr>
          <a:xfrm>
            <a:off x="555600" y="5424956"/>
            <a:ext cx="10561200" cy="1184934"/>
          </a:xfrm>
          <a:prstGeom prst="rect">
            <a:avLst/>
          </a:prstGeom>
          <a:noFill/>
        </p:spPr>
        <p:txBody>
          <a:bodyPr wrap="square" lIns="76193" tIns="38097" rIns="76193" bIns="38097" rtlCol="0">
            <a:spAutoFit/>
          </a:bodyPr>
          <a:lstStyle/>
          <a:p>
            <a:r>
              <a:rPr lang="en-US" sz="3600" i="1" dirty="0">
                <a:solidFill>
                  <a:schemeClr val="bg1"/>
                </a:solidFill>
                <a:latin typeface="Arial" panose="020B0604020202020204" pitchFamily="34" charset="0"/>
                <a:cs typeface="Arial" panose="020B0604020202020204" pitchFamily="34" charset="0"/>
              </a:rPr>
              <a:t>How can we standardize the process of stakeholder feedback?</a:t>
            </a:r>
          </a:p>
        </p:txBody>
      </p:sp>
    </p:spTree>
    <p:extLst>
      <p:ext uri="{BB962C8B-B14F-4D97-AF65-F5344CB8AC3E}">
        <p14:creationId xmlns:p14="http://schemas.microsoft.com/office/powerpoint/2010/main" val="470129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l="164" t="3907" b="17093"/>
          <a:stretch/>
        </p:blipFill>
        <p:spPr>
          <a:xfrm>
            <a:off x="0" y="-632600"/>
            <a:ext cx="12192000" cy="7490601"/>
          </a:xfrm>
          <a:prstGeom prst="rect">
            <a:avLst/>
          </a:prstGeom>
        </p:spPr>
      </p:pic>
      <p:sp>
        <p:nvSpPr>
          <p:cNvPr id="10" name="TextBox 9"/>
          <p:cNvSpPr txBox="1"/>
          <p:nvPr/>
        </p:nvSpPr>
        <p:spPr>
          <a:xfrm>
            <a:off x="-373011" y="3668060"/>
            <a:ext cx="4672213" cy="538609"/>
          </a:xfrm>
          <a:prstGeom prst="rect">
            <a:avLst/>
          </a:prstGeom>
          <a:noFill/>
        </p:spPr>
        <p:txBody>
          <a:bodyPr wrap="square" lIns="76197" tIns="38098" rIns="76197" bIns="38098" rtlCol="0">
            <a:spAutoFit/>
          </a:bodyPr>
          <a:lstStyle/>
          <a:p>
            <a:pPr algn="ctr"/>
            <a:r>
              <a:rPr lang="en-US" sz="3000" b="1" kern="0" dirty="0">
                <a:solidFill>
                  <a:schemeClr val="bg1"/>
                </a:solidFill>
                <a:latin typeface="Univers LT Std 45 Light" pitchFamily="34" charset="0"/>
              </a:rPr>
              <a:t>Design Intent</a:t>
            </a:r>
          </a:p>
        </p:txBody>
      </p:sp>
      <p:sp>
        <p:nvSpPr>
          <p:cNvPr id="11" name="TextBox 10"/>
          <p:cNvSpPr txBox="1"/>
          <p:nvPr/>
        </p:nvSpPr>
        <p:spPr>
          <a:xfrm>
            <a:off x="2903483" y="5322035"/>
            <a:ext cx="6385035" cy="538609"/>
          </a:xfrm>
          <a:prstGeom prst="rect">
            <a:avLst/>
          </a:prstGeom>
          <a:noFill/>
        </p:spPr>
        <p:txBody>
          <a:bodyPr wrap="square" lIns="76197" tIns="38098" rIns="76197" bIns="38098" rtlCol="0">
            <a:spAutoFit/>
          </a:bodyPr>
          <a:lstStyle/>
          <a:p>
            <a:pPr algn="ctr"/>
            <a:r>
              <a:rPr lang="en-US" sz="3000" b="1" kern="0" dirty="0">
                <a:solidFill>
                  <a:schemeClr val="bg1"/>
                </a:solidFill>
                <a:latin typeface="Univers LT Std 45 Light" pitchFamily="34" charset="0"/>
              </a:rPr>
              <a:t>User Experience</a:t>
            </a:r>
          </a:p>
        </p:txBody>
      </p:sp>
    </p:spTree>
    <p:extLst>
      <p:ext uri="{BB962C8B-B14F-4D97-AF65-F5344CB8AC3E}">
        <p14:creationId xmlns:p14="http://schemas.microsoft.com/office/powerpoint/2010/main" val="252766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6">
            <a:extLst>
              <a:ext uri="{FF2B5EF4-FFF2-40B4-BE49-F238E27FC236}">
                <a16:creationId xmlns:a16="http://schemas.microsoft.com/office/drawing/2014/main" id="{07C6A855-8790-657F-7208-EA168210DC8D}"/>
              </a:ext>
            </a:extLst>
          </p:cNvPr>
          <p:cNvSpPr/>
          <p:nvPr/>
        </p:nvSpPr>
        <p:spPr>
          <a:xfrm>
            <a:off x="7643794" y="654756"/>
            <a:ext cx="896660" cy="845679"/>
          </a:xfrm>
          <a:custGeom>
            <a:avLst/>
            <a:gdLst>
              <a:gd name="connsiteX0" fmla="*/ 2999 w 896660"/>
              <a:gd name="connsiteY0" fmla="*/ 845679 h 845679"/>
              <a:gd name="connsiteX1" fmla="*/ 41984 w 896660"/>
              <a:gd name="connsiteY1" fmla="*/ 563786 h 845679"/>
              <a:gd name="connsiteX2" fmla="*/ 113957 w 896660"/>
              <a:gd name="connsiteY2" fmla="*/ 263900 h 845679"/>
              <a:gd name="connsiteX3" fmla="*/ 203923 w 896660"/>
              <a:gd name="connsiteY3" fmla="*/ 0 h 845679"/>
              <a:gd name="connsiteX4" fmla="*/ 422840 w 896660"/>
              <a:gd name="connsiteY4" fmla="*/ 0 h 845679"/>
              <a:gd name="connsiteX5" fmla="*/ 332874 w 896660"/>
              <a:gd name="connsiteY5" fmla="*/ 455827 h 845679"/>
              <a:gd name="connsiteX6" fmla="*/ 299886 w 896660"/>
              <a:gd name="connsiteY6" fmla="*/ 845679 h 845679"/>
              <a:gd name="connsiteX7" fmla="*/ 0 w 896660"/>
              <a:gd name="connsiteY7" fmla="*/ 845679 h 845679"/>
              <a:gd name="connsiteX8" fmla="*/ 476819 w 896660"/>
              <a:gd name="connsiteY8" fmla="*/ 845679 h 845679"/>
              <a:gd name="connsiteX9" fmla="*/ 515805 w 896660"/>
              <a:gd name="connsiteY9" fmla="*/ 563786 h 845679"/>
              <a:gd name="connsiteX10" fmla="*/ 587777 w 896660"/>
              <a:gd name="connsiteY10" fmla="*/ 263900 h 845679"/>
              <a:gd name="connsiteX11" fmla="*/ 677743 w 896660"/>
              <a:gd name="connsiteY11" fmla="*/ 0 h 845679"/>
              <a:gd name="connsiteX12" fmla="*/ 896660 w 896660"/>
              <a:gd name="connsiteY12" fmla="*/ 0 h 845679"/>
              <a:gd name="connsiteX13" fmla="*/ 806694 w 896660"/>
              <a:gd name="connsiteY13" fmla="*/ 455827 h 845679"/>
              <a:gd name="connsiteX14" fmla="*/ 773707 w 896660"/>
              <a:gd name="connsiteY14" fmla="*/ 845679 h 845679"/>
              <a:gd name="connsiteX15" fmla="*/ 473820 w 896660"/>
              <a:gd name="connsiteY15" fmla="*/ 845679 h 84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660" h="845679">
                <a:moveTo>
                  <a:pt x="2999" y="845679"/>
                </a:moveTo>
                <a:cubicBezTo>
                  <a:pt x="8997" y="758712"/>
                  <a:pt x="23991" y="665748"/>
                  <a:pt x="41984" y="563786"/>
                </a:cubicBezTo>
                <a:cubicBezTo>
                  <a:pt x="59977" y="461825"/>
                  <a:pt x="83968" y="362862"/>
                  <a:pt x="113957" y="263900"/>
                </a:cubicBezTo>
                <a:cubicBezTo>
                  <a:pt x="143945" y="164937"/>
                  <a:pt x="173934" y="74972"/>
                  <a:pt x="203923" y="0"/>
                </a:cubicBezTo>
                <a:lnTo>
                  <a:pt x="422840" y="0"/>
                </a:lnTo>
                <a:cubicBezTo>
                  <a:pt x="383855" y="149943"/>
                  <a:pt x="353866" y="299886"/>
                  <a:pt x="332874" y="455827"/>
                </a:cubicBezTo>
                <a:cubicBezTo>
                  <a:pt x="311882" y="611768"/>
                  <a:pt x="299886" y="740719"/>
                  <a:pt x="299886" y="845679"/>
                </a:cubicBezTo>
                <a:lnTo>
                  <a:pt x="0" y="845679"/>
                </a:lnTo>
                <a:close/>
                <a:moveTo>
                  <a:pt x="476819" y="845679"/>
                </a:moveTo>
                <a:cubicBezTo>
                  <a:pt x="482817" y="758712"/>
                  <a:pt x="497811" y="665748"/>
                  <a:pt x="515805" y="563786"/>
                </a:cubicBezTo>
                <a:cubicBezTo>
                  <a:pt x="533798" y="461825"/>
                  <a:pt x="557789" y="362862"/>
                  <a:pt x="587777" y="263900"/>
                </a:cubicBezTo>
                <a:cubicBezTo>
                  <a:pt x="617766" y="164937"/>
                  <a:pt x="647755" y="74972"/>
                  <a:pt x="677743" y="0"/>
                </a:cubicBezTo>
                <a:lnTo>
                  <a:pt x="896660" y="0"/>
                </a:lnTo>
                <a:cubicBezTo>
                  <a:pt x="857675" y="149943"/>
                  <a:pt x="827686" y="299886"/>
                  <a:pt x="806694" y="455827"/>
                </a:cubicBezTo>
                <a:cubicBezTo>
                  <a:pt x="785702" y="611768"/>
                  <a:pt x="773707" y="740719"/>
                  <a:pt x="773707" y="845679"/>
                </a:cubicBezTo>
                <a:lnTo>
                  <a:pt x="473820" y="845679"/>
                </a:lnTo>
                <a:close/>
              </a:path>
            </a:pathLst>
          </a:custGeom>
          <a:solidFill>
            <a:schemeClr val="bg2"/>
          </a:solidFill>
          <a:ln w="298450" cap="flat">
            <a:noFill/>
            <a:prstDash val="solid"/>
            <a:miter/>
          </a:ln>
        </p:spPr>
        <p:txBody>
          <a:bodyPr rtlCol="0" anchor="ctr"/>
          <a:lstStyle/>
          <a:p>
            <a:endParaRPr lang="en-US"/>
          </a:p>
        </p:txBody>
      </p:sp>
      <p:pic>
        <p:nvPicPr>
          <p:cNvPr id="4" name="Content Placeholder 3">
            <a:extLst>
              <a:ext uri="{FF2B5EF4-FFF2-40B4-BE49-F238E27FC236}">
                <a16:creationId xmlns:a16="http://schemas.microsoft.com/office/drawing/2014/main" id="{265F5B2C-A1A2-A2D5-9F26-F731070931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21925" y="0"/>
            <a:ext cx="3345209" cy="6858000"/>
          </a:xfrm>
          <a:prstGeom prst="rect">
            <a:avLst/>
          </a:prstGeom>
        </p:spPr>
      </p:pic>
      <p:sp>
        <p:nvSpPr>
          <p:cNvPr id="17" name="TextBox 16">
            <a:extLst>
              <a:ext uri="{FF2B5EF4-FFF2-40B4-BE49-F238E27FC236}">
                <a16:creationId xmlns:a16="http://schemas.microsoft.com/office/drawing/2014/main" id="{E45E4D93-A006-5739-814E-9F3E918F1C21}"/>
              </a:ext>
            </a:extLst>
          </p:cNvPr>
          <p:cNvSpPr txBox="1"/>
          <p:nvPr/>
        </p:nvSpPr>
        <p:spPr>
          <a:xfrm>
            <a:off x="7705925" y="1234186"/>
            <a:ext cx="4246075" cy="3655228"/>
          </a:xfrm>
          <a:prstGeom prst="rect">
            <a:avLst/>
          </a:prstGeom>
          <a:noFill/>
        </p:spPr>
        <p:txBody>
          <a:bodyPr wrap="square" lIns="0">
            <a:noAutofit/>
          </a:bodyPr>
          <a:lstStyle/>
          <a:p>
            <a:r>
              <a:rPr lang="en-US" sz="2200" kern="0" dirty="0">
                <a:solidFill>
                  <a:schemeClr val="accent4"/>
                </a:solidFill>
                <a:latin typeface="Arial" panose="020B0604020202020204" pitchFamily="34" charset="0"/>
                <a:cs typeface="Arial" panose="020B0604020202020204" pitchFamily="34" charset="0"/>
              </a:rPr>
              <a:t>23 surgical patients in rooms looking at a natural scene: </a:t>
            </a:r>
          </a:p>
          <a:p>
            <a:endParaRPr lang="en-US" sz="1200" kern="0" dirty="0">
              <a:solidFill>
                <a:schemeClr val="accent4"/>
              </a:solidFill>
              <a:latin typeface="Arial" panose="020B0604020202020204" pitchFamily="34" charset="0"/>
              <a:cs typeface="Arial" panose="020B0604020202020204" pitchFamily="34" charset="0"/>
            </a:endParaRPr>
          </a:p>
          <a:p>
            <a:r>
              <a:rPr lang="en-US" sz="2200" b="1" kern="0" dirty="0">
                <a:solidFill>
                  <a:schemeClr val="accent4"/>
                </a:solidFill>
                <a:latin typeface="Arial" panose="020B0604020202020204" pitchFamily="34" charset="0"/>
                <a:cs typeface="Arial" panose="020B0604020202020204" pitchFamily="34" charset="0"/>
              </a:rPr>
              <a:t>Shorter hospital stays </a:t>
            </a:r>
          </a:p>
          <a:p>
            <a:r>
              <a:rPr lang="en-US" sz="2200" kern="0" dirty="0">
                <a:solidFill>
                  <a:schemeClr val="accent4"/>
                </a:solidFill>
                <a:latin typeface="Arial" panose="020B0604020202020204" pitchFamily="34" charset="0"/>
                <a:cs typeface="Arial" panose="020B0604020202020204" pitchFamily="34" charset="0"/>
              </a:rPr>
              <a:t>[</a:t>
            </a:r>
            <a:r>
              <a:rPr lang="en-US" sz="2200" i="1" kern="0" dirty="0">
                <a:solidFill>
                  <a:schemeClr val="accent4"/>
                </a:solidFill>
                <a:latin typeface="Arial" panose="020B0604020202020204" pitchFamily="34" charset="0"/>
                <a:cs typeface="Arial" panose="020B0604020202020204" pitchFamily="34" charset="0"/>
              </a:rPr>
              <a:t>T</a:t>
            </a:r>
            <a:r>
              <a:rPr lang="en-US" sz="2200" kern="0" dirty="0">
                <a:solidFill>
                  <a:schemeClr val="accent4"/>
                </a:solidFill>
                <a:latin typeface="Arial" panose="020B0604020202020204" pitchFamily="34" charset="0"/>
                <a:cs typeface="Arial" panose="020B0604020202020204" pitchFamily="34" charset="0"/>
              </a:rPr>
              <a:t>(17) = 35, z = 1.965, </a:t>
            </a:r>
            <a:r>
              <a:rPr lang="en-US" sz="2200" i="1" kern="0" dirty="0">
                <a:solidFill>
                  <a:schemeClr val="accent4"/>
                </a:solidFill>
                <a:latin typeface="Arial" panose="020B0604020202020204" pitchFamily="34" charset="0"/>
                <a:cs typeface="Arial" panose="020B0604020202020204" pitchFamily="34" charset="0"/>
              </a:rPr>
              <a:t>p</a:t>
            </a:r>
            <a:r>
              <a:rPr lang="en-US" sz="2200" kern="0" dirty="0">
                <a:solidFill>
                  <a:schemeClr val="accent4"/>
                </a:solidFill>
                <a:latin typeface="Arial" panose="020B0604020202020204" pitchFamily="34" charset="0"/>
                <a:cs typeface="Arial" panose="020B0604020202020204" pitchFamily="34" charset="0"/>
              </a:rPr>
              <a:t> = 0.025]</a:t>
            </a:r>
          </a:p>
          <a:p>
            <a:endParaRPr lang="en-US" sz="1200" kern="0" dirty="0">
              <a:solidFill>
                <a:schemeClr val="accent4"/>
              </a:solidFill>
              <a:latin typeface="Arial" panose="020B0604020202020204" pitchFamily="34" charset="0"/>
              <a:cs typeface="Arial" panose="020B0604020202020204" pitchFamily="34" charset="0"/>
            </a:endParaRPr>
          </a:p>
          <a:p>
            <a:r>
              <a:rPr lang="en-US" sz="2200" b="1" kern="0" dirty="0">
                <a:solidFill>
                  <a:schemeClr val="accent4"/>
                </a:solidFill>
                <a:latin typeface="Arial" panose="020B0604020202020204" pitchFamily="34" charset="0"/>
                <a:cs typeface="Arial" panose="020B0604020202020204" pitchFamily="34" charset="0"/>
              </a:rPr>
              <a:t>Received fewer negative </a:t>
            </a:r>
          </a:p>
          <a:p>
            <a:r>
              <a:rPr lang="en-US" sz="2200" b="1" kern="0" dirty="0">
                <a:solidFill>
                  <a:schemeClr val="accent4"/>
                </a:solidFill>
                <a:latin typeface="Arial" panose="020B0604020202020204" pitchFamily="34" charset="0"/>
                <a:cs typeface="Arial" panose="020B0604020202020204" pitchFamily="34" charset="0"/>
              </a:rPr>
              <a:t>comments in nurses' notes </a:t>
            </a:r>
          </a:p>
          <a:p>
            <a:r>
              <a:rPr lang="en-US" sz="2200" kern="0" dirty="0">
                <a:solidFill>
                  <a:schemeClr val="accent4"/>
                </a:solidFill>
                <a:latin typeface="Arial" panose="020B0604020202020204" pitchFamily="34" charset="0"/>
                <a:cs typeface="Arial" panose="020B0604020202020204" pitchFamily="34" charset="0"/>
              </a:rPr>
              <a:t>[</a:t>
            </a:r>
            <a:r>
              <a:rPr lang="en-US" sz="2200" i="1" kern="0" dirty="0">
                <a:solidFill>
                  <a:schemeClr val="accent4"/>
                </a:solidFill>
                <a:latin typeface="Arial" panose="020B0604020202020204" pitchFamily="34" charset="0"/>
                <a:cs typeface="Arial" panose="020B0604020202020204" pitchFamily="34" charset="0"/>
              </a:rPr>
              <a:t>T</a:t>
            </a:r>
            <a:r>
              <a:rPr lang="en-US" sz="2200" kern="0" dirty="0">
                <a:solidFill>
                  <a:schemeClr val="accent4"/>
                </a:solidFill>
                <a:latin typeface="Arial" panose="020B0604020202020204" pitchFamily="34" charset="0"/>
                <a:cs typeface="Arial" panose="020B0604020202020204" pitchFamily="34" charset="0"/>
              </a:rPr>
              <a:t>(21) = 15, z = 3.49, </a:t>
            </a:r>
            <a:r>
              <a:rPr lang="en-US" sz="2200" i="1" kern="0" dirty="0">
                <a:solidFill>
                  <a:schemeClr val="accent4"/>
                </a:solidFill>
                <a:latin typeface="Arial" panose="020B0604020202020204" pitchFamily="34" charset="0"/>
                <a:cs typeface="Arial" panose="020B0604020202020204" pitchFamily="34" charset="0"/>
              </a:rPr>
              <a:t>p</a:t>
            </a:r>
            <a:r>
              <a:rPr lang="en-US" sz="2200" kern="0" dirty="0">
                <a:solidFill>
                  <a:schemeClr val="accent4"/>
                </a:solidFill>
                <a:latin typeface="Arial" panose="020B0604020202020204" pitchFamily="34" charset="0"/>
                <a:cs typeface="Arial" panose="020B0604020202020204" pitchFamily="34" charset="0"/>
              </a:rPr>
              <a:t> &lt; 0.001]</a:t>
            </a:r>
          </a:p>
          <a:p>
            <a:endParaRPr lang="en-US" sz="1200" kern="0" dirty="0">
              <a:solidFill>
                <a:schemeClr val="accent4"/>
              </a:solidFill>
              <a:latin typeface="Arial" panose="020B0604020202020204" pitchFamily="34" charset="0"/>
              <a:cs typeface="Arial" panose="020B0604020202020204" pitchFamily="34" charset="0"/>
            </a:endParaRPr>
          </a:p>
          <a:p>
            <a:r>
              <a:rPr lang="en-US" sz="2200" b="1" kern="0" dirty="0">
                <a:solidFill>
                  <a:schemeClr val="accent4"/>
                </a:solidFill>
                <a:latin typeface="Arial" panose="020B0604020202020204" pitchFamily="34" charset="0"/>
                <a:cs typeface="Arial" panose="020B0604020202020204" pitchFamily="34" charset="0"/>
              </a:rPr>
              <a:t>Took fewer potent analgesics </a:t>
            </a:r>
            <a:r>
              <a:rPr lang="en-US" sz="2200" kern="0" dirty="0">
                <a:solidFill>
                  <a:schemeClr val="accent4"/>
                </a:solidFill>
                <a:latin typeface="Arial" panose="020B0604020202020204" pitchFamily="34" charset="0"/>
                <a:cs typeface="Arial" panose="020B0604020202020204" pitchFamily="34" charset="0"/>
              </a:rPr>
              <a:t>[</a:t>
            </a:r>
            <a:r>
              <a:rPr lang="en-US" sz="2200" i="1" kern="0" dirty="0">
                <a:solidFill>
                  <a:schemeClr val="accent4"/>
                </a:solidFill>
                <a:latin typeface="Arial" panose="020B0604020202020204" pitchFamily="34" charset="0"/>
                <a:cs typeface="Arial" panose="020B0604020202020204" pitchFamily="34" charset="0"/>
              </a:rPr>
              <a:t>T</a:t>
            </a:r>
            <a:r>
              <a:rPr lang="en-US" sz="2200" baseline="30000" dirty="0"/>
              <a:t>2</a:t>
            </a:r>
            <a:r>
              <a:rPr lang="en-US" sz="2200" kern="0" dirty="0">
                <a:solidFill>
                  <a:schemeClr val="accent4"/>
                </a:solidFill>
                <a:latin typeface="Arial" panose="020B0604020202020204" pitchFamily="34" charset="0"/>
                <a:cs typeface="Arial" panose="020B0604020202020204" pitchFamily="34" charset="0"/>
              </a:rPr>
              <a:t>=13.52, </a:t>
            </a:r>
            <a:r>
              <a:rPr lang="en-US" sz="2200" i="1" kern="0" dirty="0">
                <a:solidFill>
                  <a:schemeClr val="accent4"/>
                </a:solidFill>
                <a:latin typeface="Arial" panose="020B0604020202020204" pitchFamily="34" charset="0"/>
                <a:cs typeface="Arial" panose="020B0604020202020204" pitchFamily="34" charset="0"/>
              </a:rPr>
              <a:t>F</a:t>
            </a:r>
            <a:r>
              <a:rPr lang="en-US" sz="2200" kern="0" dirty="0">
                <a:solidFill>
                  <a:schemeClr val="accent4"/>
                </a:solidFill>
                <a:latin typeface="Arial" panose="020B0604020202020204" pitchFamily="34" charset="0"/>
                <a:cs typeface="Arial" panose="020B0604020202020204" pitchFamily="34" charset="0"/>
              </a:rPr>
              <a:t> = 4.30, </a:t>
            </a:r>
            <a:r>
              <a:rPr lang="en-US" sz="2200" i="1" kern="0" dirty="0">
                <a:solidFill>
                  <a:schemeClr val="accent4"/>
                </a:solidFill>
                <a:latin typeface="Arial" panose="020B0604020202020204" pitchFamily="34" charset="0"/>
                <a:cs typeface="Arial" panose="020B0604020202020204" pitchFamily="34" charset="0"/>
              </a:rPr>
              <a:t>p</a:t>
            </a:r>
            <a:r>
              <a:rPr lang="en-US" sz="2200" kern="0" dirty="0">
                <a:solidFill>
                  <a:schemeClr val="accent4"/>
                </a:solidFill>
                <a:latin typeface="Arial" panose="020B0604020202020204" pitchFamily="34" charset="0"/>
                <a:cs typeface="Arial" panose="020B0604020202020204" pitchFamily="34" charset="0"/>
              </a:rPr>
              <a:t> &lt; 0.01]</a:t>
            </a:r>
          </a:p>
          <a:p>
            <a:endParaRPr lang="en-US" sz="1200" b="1" kern="0" dirty="0">
              <a:solidFill>
                <a:schemeClr val="accent4"/>
              </a:solidFill>
              <a:latin typeface="Arial" panose="020B0604020202020204" pitchFamily="34" charset="0"/>
              <a:cs typeface="Arial" panose="020B0604020202020204" pitchFamily="34" charset="0"/>
            </a:endParaRPr>
          </a:p>
          <a:p>
            <a:r>
              <a:rPr lang="en-US" sz="2200" kern="0" dirty="0">
                <a:solidFill>
                  <a:schemeClr val="accent4"/>
                </a:solidFill>
                <a:latin typeface="Arial" panose="020B0604020202020204" pitchFamily="34" charset="0"/>
                <a:cs typeface="Arial" panose="020B0604020202020204" pitchFamily="34" charset="0"/>
              </a:rPr>
              <a:t>vs 23 matched patients in similar </a:t>
            </a:r>
          </a:p>
          <a:p>
            <a:r>
              <a:rPr lang="en-US" sz="2200" kern="0" dirty="0">
                <a:solidFill>
                  <a:schemeClr val="accent4"/>
                </a:solidFill>
                <a:latin typeface="Arial" panose="020B0604020202020204" pitchFamily="34" charset="0"/>
                <a:cs typeface="Arial" panose="020B0604020202020204" pitchFamily="34" charset="0"/>
              </a:rPr>
              <a:t>rooms facing a brick wall.</a:t>
            </a:r>
          </a:p>
        </p:txBody>
      </p:sp>
      <p:sp>
        <p:nvSpPr>
          <p:cNvPr id="5" name="TextBox 4">
            <a:extLst>
              <a:ext uri="{FF2B5EF4-FFF2-40B4-BE49-F238E27FC236}">
                <a16:creationId xmlns:a16="http://schemas.microsoft.com/office/drawing/2014/main" id="{047FA85D-0952-37F3-3451-FAC9563DCBE3}"/>
              </a:ext>
            </a:extLst>
          </p:cNvPr>
          <p:cNvSpPr txBox="1"/>
          <p:nvPr/>
        </p:nvSpPr>
        <p:spPr>
          <a:xfrm>
            <a:off x="7705925" y="6321033"/>
            <a:ext cx="4246073" cy="410967"/>
          </a:xfrm>
          <a:prstGeom prst="rect">
            <a:avLst/>
          </a:prstGeom>
          <a:noFill/>
        </p:spPr>
        <p:txBody>
          <a:bodyPr wrap="square" lIns="0">
            <a:noAutofit/>
          </a:bodyPr>
          <a:lstStyle/>
          <a:p>
            <a:r>
              <a:rPr lang="en-US"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rPr>
              <a:t>Ulrich RS. View through a window may influence recovery from surgery. Science. 1984;224(4647):420-421. doi:10.1126/science.6143402</a:t>
            </a:r>
            <a:endParaRPr lang="en-CA"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C742C45-738A-7F6B-C6E5-1CCD86206A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774" y="0"/>
            <a:ext cx="4074699" cy="6858000"/>
          </a:xfrm>
          <a:prstGeom prst="rect">
            <a:avLst/>
          </a:prstGeom>
        </p:spPr>
      </p:pic>
      <p:sp>
        <p:nvSpPr>
          <p:cNvPr id="9" name="TextBox 8">
            <a:extLst>
              <a:ext uri="{FF2B5EF4-FFF2-40B4-BE49-F238E27FC236}">
                <a16:creationId xmlns:a16="http://schemas.microsoft.com/office/drawing/2014/main" id="{4ACA9F8A-EFF3-17FE-8A97-CBA4890985EB}"/>
              </a:ext>
            </a:extLst>
          </p:cNvPr>
          <p:cNvSpPr txBox="1"/>
          <p:nvPr/>
        </p:nvSpPr>
        <p:spPr>
          <a:xfrm>
            <a:off x="319722" y="5395029"/>
            <a:ext cx="3599136" cy="899659"/>
          </a:xfrm>
          <a:prstGeom prst="rect">
            <a:avLst/>
          </a:prstGeom>
          <a:noFill/>
        </p:spPr>
        <p:txBody>
          <a:bodyPr wrap="square" lIns="0" anchor="b" anchorCtr="0">
            <a:noAutofit/>
          </a:bodyPr>
          <a:lstStyle/>
          <a:p>
            <a:r>
              <a:rPr lang="it-IT" sz="900" i="1" dirty="0">
                <a:solidFill>
                  <a:schemeClr val="bg1"/>
                </a:solidFill>
                <a:latin typeface="+mj-lt"/>
                <a:ea typeface="Calibri" panose="020F0502020204030204" pitchFamily="34" charset="0"/>
                <a:cs typeface="Times New Roman" panose="02020603050405020304" pitchFamily="18" charset="0"/>
              </a:rPr>
              <a:t>Photo Credit:  Diana C. Anderson</a:t>
            </a:r>
          </a:p>
        </p:txBody>
      </p:sp>
    </p:spTree>
    <p:extLst>
      <p:ext uri="{BB962C8B-B14F-4D97-AF65-F5344CB8AC3E}">
        <p14:creationId xmlns:p14="http://schemas.microsoft.com/office/powerpoint/2010/main" val="132651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57859359"/>
              </p:ext>
            </p:extLst>
          </p:nvPr>
        </p:nvGraphicFramePr>
        <p:xfrm>
          <a:off x="3787201" y="609601"/>
          <a:ext cx="8404798" cy="4186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4982400" y="4958242"/>
            <a:ext cx="3086603" cy="150015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5252791" y="5057756"/>
            <a:ext cx="2701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panose="020B0604020202020204" pitchFamily="34" charset="0"/>
                <a:ea typeface="Calibri" pitchFamily="34" charset="0"/>
                <a:cs typeface="Arial" panose="020B0604020202020204" pitchFamily="34" charset="0"/>
              </a:rPr>
              <a:t>Balanced Stakeholder Representation</a:t>
            </a:r>
            <a:endParaRPr kumimoji="0" lang="en-US" alt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4"/>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8" name="Rectangle 5"/>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9" name="Rectangle 6"/>
          <p:cNvSpPr>
            <a:spLocks noChangeArrowheads="1"/>
          </p:cNvSpPr>
          <p:nvPr/>
        </p:nvSpPr>
        <p:spPr bwMode="auto">
          <a:xfrm>
            <a:off x="152400" y="2952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646238" algn="l"/>
              </a:tabLst>
              <a:defRPr>
                <a:solidFill>
                  <a:schemeClr val="tx1"/>
                </a:solidFill>
                <a:latin typeface="Arial" pitchFamily="34" charset="0"/>
                <a:cs typeface="Arial" pitchFamily="34" charset="0"/>
              </a:defRPr>
            </a:lvl1pPr>
            <a:lvl2pPr fontAlgn="base">
              <a:spcBef>
                <a:spcPct val="0"/>
              </a:spcBef>
              <a:spcAft>
                <a:spcPct val="0"/>
              </a:spcAft>
              <a:tabLst>
                <a:tab pos="1646238" algn="l"/>
              </a:tabLst>
              <a:defRPr>
                <a:solidFill>
                  <a:schemeClr val="tx1"/>
                </a:solidFill>
                <a:latin typeface="Arial" pitchFamily="34" charset="0"/>
                <a:cs typeface="Arial" pitchFamily="34" charset="0"/>
              </a:defRPr>
            </a:lvl2pPr>
            <a:lvl3pPr fontAlgn="base">
              <a:spcBef>
                <a:spcPct val="0"/>
              </a:spcBef>
              <a:spcAft>
                <a:spcPct val="0"/>
              </a:spcAft>
              <a:tabLst>
                <a:tab pos="1646238" algn="l"/>
              </a:tabLst>
              <a:defRPr>
                <a:solidFill>
                  <a:schemeClr val="tx1"/>
                </a:solidFill>
                <a:latin typeface="Arial" pitchFamily="34" charset="0"/>
                <a:cs typeface="Arial" pitchFamily="34" charset="0"/>
              </a:defRPr>
            </a:lvl3pPr>
            <a:lvl4pPr fontAlgn="base">
              <a:spcBef>
                <a:spcPct val="0"/>
              </a:spcBef>
              <a:spcAft>
                <a:spcPct val="0"/>
              </a:spcAft>
              <a:tabLst>
                <a:tab pos="1646238" algn="l"/>
              </a:tabLst>
              <a:defRPr>
                <a:solidFill>
                  <a:schemeClr val="tx1"/>
                </a:solidFill>
                <a:latin typeface="Arial" pitchFamily="34" charset="0"/>
                <a:cs typeface="Arial" pitchFamily="34" charset="0"/>
              </a:defRPr>
            </a:lvl4pPr>
            <a:lvl5pPr fontAlgn="base">
              <a:spcBef>
                <a:spcPct val="0"/>
              </a:spcBef>
              <a:spcAft>
                <a:spcPct val="0"/>
              </a:spcAft>
              <a:tabLst>
                <a:tab pos="1646238" algn="l"/>
              </a:tabLst>
              <a:defRPr>
                <a:solidFill>
                  <a:schemeClr val="tx1"/>
                </a:solidFill>
                <a:latin typeface="Arial" pitchFamily="34" charset="0"/>
                <a:cs typeface="Arial" pitchFamily="34" charset="0"/>
              </a:defRPr>
            </a:lvl5pPr>
            <a:lvl6pPr fontAlgn="base">
              <a:spcBef>
                <a:spcPct val="0"/>
              </a:spcBef>
              <a:spcAft>
                <a:spcPct val="0"/>
              </a:spcAft>
              <a:tabLst>
                <a:tab pos="1646238" algn="l"/>
              </a:tabLst>
              <a:defRPr>
                <a:solidFill>
                  <a:schemeClr val="tx1"/>
                </a:solidFill>
                <a:latin typeface="Arial" pitchFamily="34" charset="0"/>
                <a:cs typeface="Arial" pitchFamily="34" charset="0"/>
              </a:defRPr>
            </a:lvl6pPr>
            <a:lvl7pPr fontAlgn="base">
              <a:spcBef>
                <a:spcPct val="0"/>
              </a:spcBef>
              <a:spcAft>
                <a:spcPct val="0"/>
              </a:spcAft>
              <a:tabLst>
                <a:tab pos="1646238" algn="l"/>
              </a:tabLst>
              <a:defRPr>
                <a:solidFill>
                  <a:schemeClr val="tx1"/>
                </a:solidFill>
                <a:latin typeface="Arial" pitchFamily="34" charset="0"/>
                <a:cs typeface="Arial" pitchFamily="34" charset="0"/>
              </a:defRPr>
            </a:lvl7pPr>
            <a:lvl8pPr fontAlgn="base">
              <a:spcBef>
                <a:spcPct val="0"/>
              </a:spcBef>
              <a:spcAft>
                <a:spcPct val="0"/>
              </a:spcAft>
              <a:tabLst>
                <a:tab pos="1646238" algn="l"/>
              </a:tabLst>
              <a:defRPr>
                <a:solidFill>
                  <a:schemeClr val="tx1"/>
                </a:solidFill>
                <a:latin typeface="Arial" pitchFamily="34" charset="0"/>
                <a:cs typeface="Arial" pitchFamily="34" charset="0"/>
              </a:defRPr>
            </a:lvl8pPr>
            <a:lvl9pPr fontAlgn="base">
              <a:spcBef>
                <a:spcPct val="0"/>
              </a:spcBef>
              <a:spcAft>
                <a:spcPct val="0"/>
              </a:spcAft>
              <a:tabLst>
                <a:tab pos="1646238"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646238" algn="l"/>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7"/>
          <p:cNvSpPr>
            <a:spLocks noChangeArrowheads="1"/>
          </p:cNvSpPr>
          <p:nvPr/>
        </p:nvSpPr>
        <p:spPr bwMode="auto">
          <a:xfrm>
            <a:off x="728400" y="1891136"/>
            <a:ext cx="4045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646238" algn="l"/>
              </a:tabLst>
              <a:defRPr>
                <a:solidFill>
                  <a:schemeClr val="tx1"/>
                </a:solidFill>
                <a:latin typeface="Arial" pitchFamily="34" charset="0"/>
                <a:cs typeface="Arial" pitchFamily="34" charset="0"/>
              </a:defRPr>
            </a:lvl1pPr>
            <a:lvl2pPr fontAlgn="base">
              <a:spcBef>
                <a:spcPct val="0"/>
              </a:spcBef>
              <a:spcAft>
                <a:spcPct val="0"/>
              </a:spcAft>
              <a:tabLst>
                <a:tab pos="1646238" algn="l"/>
              </a:tabLst>
              <a:defRPr>
                <a:solidFill>
                  <a:schemeClr val="tx1"/>
                </a:solidFill>
                <a:latin typeface="Arial" pitchFamily="34" charset="0"/>
                <a:cs typeface="Arial" pitchFamily="34" charset="0"/>
              </a:defRPr>
            </a:lvl2pPr>
            <a:lvl3pPr fontAlgn="base">
              <a:spcBef>
                <a:spcPct val="0"/>
              </a:spcBef>
              <a:spcAft>
                <a:spcPct val="0"/>
              </a:spcAft>
              <a:tabLst>
                <a:tab pos="1646238" algn="l"/>
              </a:tabLst>
              <a:defRPr>
                <a:solidFill>
                  <a:schemeClr val="tx1"/>
                </a:solidFill>
                <a:latin typeface="Arial" pitchFamily="34" charset="0"/>
                <a:cs typeface="Arial" pitchFamily="34" charset="0"/>
              </a:defRPr>
            </a:lvl3pPr>
            <a:lvl4pPr fontAlgn="base">
              <a:spcBef>
                <a:spcPct val="0"/>
              </a:spcBef>
              <a:spcAft>
                <a:spcPct val="0"/>
              </a:spcAft>
              <a:tabLst>
                <a:tab pos="1646238" algn="l"/>
              </a:tabLst>
              <a:defRPr>
                <a:solidFill>
                  <a:schemeClr val="tx1"/>
                </a:solidFill>
                <a:latin typeface="Arial" pitchFamily="34" charset="0"/>
                <a:cs typeface="Arial" pitchFamily="34" charset="0"/>
              </a:defRPr>
            </a:lvl4pPr>
            <a:lvl5pPr fontAlgn="base">
              <a:spcBef>
                <a:spcPct val="0"/>
              </a:spcBef>
              <a:spcAft>
                <a:spcPct val="0"/>
              </a:spcAft>
              <a:tabLst>
                <a:tab pos="1646238" algn="l"/>
              </a:tabLst>
              <a:defRPr>
                <a:solidFill>
                  <a:schemeClr val="tx1"/>
                </a:solidFill>
                <a:latin typeface="Arial" pitchFamily="34" charset="0"/>
                <a:cs typeface="Arial" pitchFamily="34" charset="0"/>
              </a:defRPr>
            </a:lvl5pPr>
            <a:lvl6pPr fontAlgn="base">
              <a:spcBef>
                <a:spcPct val="0"/>
              </a:spcBef>
              <a:spcAft>
                <a:spcPct val="0"/>
              </a:spcAft>
              <a:tabLst>
                <a:tab pos="1646238" algn="l"/>
              </a:tabLst>
              <a:defRPr>
                <a:solidFill>
                  <a:schemeClr val="tx1"/>
                </a:solidFill>
                <a:latin typeface="Arial" pitchFamily="34" charset="0"/>
                <a:cs typeface="Arial" pitchFamily="34" charset="0"/>
              </a:defRPr>
            </a:lvl6pPr>
            <a:lvl7pPr fontAlgn="base">
              <a:spcBef>
                <a:spcPct val="0"/>
              </a:spcBef>
              <a:spcAft>
                <a:spcPct val="0"/>
              </a:spcAft>
              <a:tabLst>
                <a:tab pos="1646238" algn="l"/>
              </a:tabLst>
              <a:defRPr>
                <a:solidFill>
                  <a:schemeClr val="tx1"/>
                </a:solidFill>
                <a:latin typeface="Arial" pitchFamily="34" charset="0"/>
                <a:cs typeface="Arial" pitchFamily="34" charset="0"/>
              </a:defRPr>
            </a:lvl7pPr>
            <a:lvl8pPr fontAlgn="base">
              <a:spcBef>
                <a:spcPct val="0"/>
              </a:spcBef>
              <a:spcAft>
                <a:spcPct val="0"/>
              </a:spcAft>
              <a:tabLst>
                <a:tab pos="1646238" algn="l"/>
              </a:tabLst>
              <a:defRPr>
                <a:solidFill>
                  <a:schemeClr val="tx1"/>
                </a:solidFill>
                <a:latin typeface="Arial" pitchFamily="34" charset="0"/>
                <a:cs typeface="Arial" pitchFamily="34" charset="0"/>
              </a:defRPr>
            </a:lvl8pPr>
            <a:lvl9pPr fontAlgn="base">
              <a:spcBef>
                <a:spcPct val="0"/>
              </a:spcBef>
              <a:spcAft>
                <a:spcPct val="0"/>
              </a:spcAft>
              <a:tabLst>
                <a:tab pos="1646238"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646238" algn="l"/>
              </a:tabLst>
            </a:pPr>
            <a:r>
              <a:rPr kumimoji="0" lang="en-US" altLang="en-US" sz="2800" b="0" i="0" u="none" strike="noStrike" cap="none" normalizeH="0" baseline="0" dirty="0">
                <a:ln>
                  <a:noFill/>
                </a:ln>
                <a:solidFill>
                  <a:schemeClr val="tx1"/>
                </a:solidFill>
                <a:effectLst/>
                <a:ea typeface="Calibri" pitchFamily="34" charset="0"/>
              </a:rPr>
              <a:t>Successful decision-making involving the available range of options, evaluated by evidence, and a consensus approach with stakeholders affected by the decision.</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646238" algn="l"/>
              </a:tabLst>
            </a:pPr>
            <a:endParaRPr kumimoji="0" lang="en-CA" altLang="en-US" sz="2800" b="0" i="0" u="none" strike="noStrike" cap="none" normalizeH="0" baseline="0" dirty="0">
              <a:ln>
                <a:noFill/>
              </a:ln>
              <a:solidFill>
                <a:schemeClr val="tx1"/>
              </a:solidFill>
              <a:effectLst/>
            </a:endParaRPr>
          </a:p>
        </p:txBody>
      </p:sp>
      <p:sp>
        <p:nvSpPr>
          <p:cNvPr id="11" name="Title 2">
            <a:extLst>
              <a:ext uri="{FF2B5EF4-FFF2-40B4-BE49-F238E27FC236}">
                <a16:creationId xmlns:a16="http://schemas.microsoft.com/office/drawing/2014/main" id="{58CF9604-9103-6952-0C61-5911506E54B6}"/>
              </a:ext>
            </a:extLst>
          </p:cNvPr>
          <p:cNvSpPr txBox="1">
            <a:spLocks/>
          </p:cNvSpPr>
          <p:nvPr/>
        </p:nvSpPr>
        <p:spPr>
          <a:xfrm>
            <a:off x="670559" y="472395"/>
            <a:ext cx="11521440" cy="64008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US" sz="3600" b="0" dirty="0">
                <a:latin typeface="Arial" panose="020B0604020202020204" pitchFamily="34" charset="0"/>
                <a:cs typeface="Arial" panose="020B0604020202020204" pitchFamily="34" charset="0"/>
              </a:rPr>
              <a:t>Stakeholder </a:t>
            </a:r>
          </a:p>
          <a:p>
            <a:r>
              <a:rPr lang="en-US" sz="3600" b="0" dirty="0">
                <a:latin typeface="Arial" panose="020B0604020202020204" pitchFamily="34" charset="0"/>
                <a:cs typeface="Arial" panose="020B0604020202020204" pitchFamily="34" charset="0"/>
              </a:rPr>
              <a:t>Inclusivity </a:t>
            </a:r>
          </a:p>
        </p:txBody>
      </p:sp>
      <p:sp>
        <p:nvSpPr>
          <p:cNvPr id="12" name="TextBox 11"/>
          <p:cNvSpPr txBox="1"/>
          <p:nvPr/>
        </p:nvSpPr>
        <p:spPr>
          <a:xfrm>
            <a:off x="728400" y="6512138"/>
            <a:ext cx="12039599"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Anderson D, Teti S. </a:t>
            </a:r>
            <a:r>
              <a:rPr lang="en-CA" sz="1200" dirty="0">
                <a:latin typeface="Arial Narrow" panose="020B0606020202030204" pitchFamily="34" charset="0"/>
                <a:cs typeface="Arial" panose="020B0604020202020204" pitchFamily="34" charset="0"/>
              </a:rPr>
              <a:t>Shared Decision-Making in Healthcare Facility Design. AMA Journal of Ethics. 2024 (Accepted for Publication).</a:t>
            </a:r>
          </a:p>
        </p:txBody>
      </p:sp>
      <p:sp>
        <p:nvSpPr>
          <p:cNvPr id="2" name="Rectangle 1"/>
          <p:cNvSpPr/>
          <p:nvPr/>
        </p:nvSpPr>
        <p:spPr>
          <a:xfrm>
            <a:off x="7518203" y="3677979"/>
            <a:ext cx="511200" cy="39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8477003" y="2260779"/>
            <a:ext cx="511200" cy="39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p:cNvSpPr/>
          <p:nvPr/>
        </p:nvSpPr>
        <p:spPr>
          <a:xfrm>
            <a:off x="9333803" y="914159"/>
            <a:ext cx="511200" cy="396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028880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5" t="-2" b="12567"/>
          <a:stretch/>
        </p:blipFill>
        <p:spPr>
          <a:xfrm>
            <a:off x="0" y="0"/>
            <a:ext cx="12192000" cy="7004522"/>
          </a:xfrm>
          <a:prstGeom prst="rect">
            <a:avLst/>
          </a:prstGeom>
        </p:spPr>
      </p:pic>
      <p:sp>
        <p:nvSpPr>
          <p:cNvPr id="6" name="TextBox 5"/>
          <p:cNvSpPr txBox="1"/>
          <p:nvPr/>
        </p:nvSpPr>
        <p:spPr>
          <a:xfrm>
            <a:off x="555600" y="5424956"/>
            <a:ext cx="10561200" cy="1184934"/>
          </a:xfrm>
          <a:prstGeom prst="rect">
            <a:avLst/>
          </a:prstGeom>
          <a:noFill/>
        </p:spPr>
        <p:txBody>
          <a:bodyPr wrap="square" lIns="76193" tIns="38097" rIns="76193" bIns="38097" rtlCol="0">
            <a:spAutoFit/>
          </a:bodyPr>
          <a:lstStyle/>
          <a:p>
            <a:r>
              <a:rPr lang="en-US" sz="3600" i="1" dirty="0">
                <a:solidFill>
                  <a:schemeClr val="bg1"/>
                </a:solidFill>
                <a:latin typeface="Arial" panose="020B0604020202020204" pitchFamily="34" charset="0"/>
                <a:cs typeface="Arial" panose="020B0604020202020204" pitchFamily="34" charset="0"/>
              </a:rPr>
              <a:t>Application of design frameworks to ensure inclusivity (e.g.: 5Ms)? </a:t>
            </a:r>
          </a:p>
        </p:txBody>
      </p:sp>
    </p:spTree>
    <p:extLst>
      <p:ext uri="{BB962C8B-B14F-4D97-AF65-F5344CB8AC3E}">
        <p14:creationId xmlns:p14="http://schemas.microsoft.com/office/powerpoint/2010/main" val="4122447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E81206-4B4A-4407-B0E5-010154457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92" r="54142"/>
          <a:stretch/>
        </p:blipFill>
        <p:spPr>
          <a:xfrm>
            <a:off x="11167742" y="6480562"/>
            <a:ext cx="904405" cy="247811"/>
          </a:xfrm>
          <a:prstGeom prst="rect">
            <a:avLst/>
          </a:prstGeom>
        </p:spPr>
      </p:pic>
      <p:pic>
        <p:nvPicPr>
          <p:cNvPr id="4" name="Graphic 3" descr="Streetcar">
            <a:extLst>
              <a:ext uri="{FF2B5EF4-FFF2-40B4-BE49-F238E27FC236}">
                <a16:creationId xmlns:a16="http://schemas.microsoft.com/office/drawing/2014/main" id="{64004A35-F9D8-4E48-AFD2-68E853C222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3828" y="3185369"/>
            <a:ext cx="752383" cy="752383"/>
          </a:xfrm>
          <a:prstGeom prst="rect">
            <a:avLst/>
          </a:prstGeom>
        </p:spPr>
      </p:pic>
      <p:grpSp>
        <p:nvGrpSpPr>
          <p:cNvPr id="50" name="Group 49">
            <a:extLst>
              <a:ext uri="{FF2B5EF4-FFF2-40B4-BE49-F238E27FC236}">
                <a16:creationId xmlns:a16="http://schemas.microsoft.com/office/drawing/2014/main" id="{20167F75-94AA-439B-B10C-877178EB549F}"/>
              </a:ext>
            </a:extLst>
          </p:cNvPr>
          <p:cNvGrpSpPr/>
          <p:nvPr/>
        </p:nvGrpSpPr>
        <p:grpSpPr>
          <a:xfrm>
            <a:off x="2840894" y="680184"/>
            <a:ext cx="6510211" cy="5497631"/>
            <a:chOff x="2837431" y="693345"/>
            <a:chExt cx="6510211" cy="5497631"/>
          </a:xfrm>
        </p:grpSpPr>
        <p:sp>
          <p:nvSpPr>
            <p:cNvPr id="52" name="TextBox 51">
              <a:extLst>
                <a:ext uri="{FF2B5EF4-FFF2-40B4-BE49-F238E27FC236}">
                  <a16:creationId xmlns:a16="http://schemas.microsoft.com/office/drawing/2014/main" id="{8CB99254-3752-460D-9EF7-A4CC2D552090}"/>
                </a:ext>
              </a:extLst>
            </p:cNvPr>
            <p:cNvSpPr txBox="1"/>
            <p:nvPr/>
          </p:nvSpPr>
          <p:spPr>
            <a:xfrm rot="19938850">
              <a:off x="3721768" y="1966513"/>
              <a:ext cx="4219832" cy="4224463"/>
            </a:xfrm>
            <a:prstGeom prst="rect">
              <a:avLst/>
            </a:prstGeom>
            <a:noFill/>
          </p:spPr>
          <p:txBody>
            <a:bodyPr wrap="square" rtlCol="0">
              <a:prstTxWarp prst="textCircle">
                <a:avLst>
                  <a:gd name="adj" fmla="val 8854755"/>
                </a:avLst>
              </a:prstTxWarp>
              <a:spAutoFit/>
            </a:bodyPr>
            <a:lstStyle/>
            <a:p>
              <a:pPr algn="ctr"/>
              <a:r>
                <a:rPr lang="en-GB" sz="2400" b="1" dirty="0"/>
                <a:t> </a:t>
              </a:r>
              <a:r>
                <a:rPr lang="en-GB" sz="13800" b="1" dirty="0"/>
                <a:t>- Community Context -  </a:t>
              </a:r>
              <a:endParaRPr lang="en-GB" sz="2400" b="1" dirty="0"/>
            </a:p>
          </p:txBody>
        </p:sp>
        <p:sp>
          <p:nvSpPr>
            <p:cNvPr id="53" name="Oval 52">
              <a:extLst>
                <a:ext uri="{FF2B5EF4-FFF2-40B4-BE49-F238E27FC236}">
                  <a16:creationId xmlns:a16="http://schemas.microsoft.com/office/drawing/2014/main" id="{7E8A8FC9-3BAF-48C9-8FB2-2D935B294F6E}"/>
                </a:ext>
              </a:extLst>
            </p:cNvPr>
            <p:cNvSpPr/>
            <p:nvPr/>
          </p:nvSpPr>
          <p:spPr>
            <a:xfrm>
              <a:off x="4889867" y="2359200"/>
              <a:ext cx="2843764" cy="2843764"/>
            </a:xfrm>
            <a:prstGeom prst="ellipse">
              <a:avLst/>
            </a:prstGeom>
            <a:noFill/>
            <a:ln w="28575">
              <a:solidFill>
                <a:srgbClr val="3333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BB554A2F-69C0-4AFF-9CD4-372663E68A4C}"/>
                </a:ext>
              </a:extLst>
            </p:cNvPr>
            <p:cNvGrpSpPr/>
            <p:nvPr/>
          </p:nvGrpSpPr>
          <p:grpSpPr>
            <a:xfrm>
              <a:off x="5617760" y="3028044"/>
              <a:ext cx="1381824" cy="1390446"/>
              <a:chOff x="2605361" y="1698830"/>
              <a:chExt cx="1113877" cy="1113861"/>
            </a:xfrm>
          </p:grpSpPr>
          <p:sp>
            <p:nvSpPr>
              <p:cNvPr id="89" name="Oval 88">
                <a:extLst>
                  <a:ext uri="{FF2B5EF4-FFF2-40B4-BE49-F238E27FC236}">
                    <a16:creationId xmlns:a16="http://schemas.microsoft.com/office/drawing/2014/main" id="{BCDED9F6-1E9C-47BA-BD71-1E26F2E3CA7E}"/>
                  </a:ext>
                </a:extLst>
              </p:cNvPr>
              <p:cNvSpPr/>
              <p:nvPr/>
            </p:nvSpPr>
            <p:spPr>
              <a:xfrm>
                <a:off x="2605361" y="1698830"/>
                <a:ext cx="1113877" cy="1113861"/>
              </a:xfrm>
              <a:prstGeom prst="ellipse">
                <a:avLst/>
              </a:prstGeom>
              <a:solidFill>
                <a:srgbClr val="33333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0" name="Oval 4">
                <a:extLst>
                  <a:ext uri="{FF2B5EF4-FFF2-40B4-BE49-F238E27FC236}">
                    <a16:creationId xmlns:a16="http://schemas.microsoft.com/office/drawing/2014/main" id="{C30D9253-4462-4A29-885A-B1939CEA6B5A}"/>
                  </a:ext>
                </a:extLst>
              </p:cNvPr>
              <p:cNvSpPr txBox="1"/>
              <p:nvPr/>
            </p:nvSpPr>
            <p:spPr>
              <a:xfrm>
                <a:off x="2768485" y="1861951"/>
                <a:ext cx="787629" cy="787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GB" sz="4500" kern="1200"/>
                  <a:t> </a:t>
                </a:r>
              </a:p>
            </p:txBody>
          </p:sp>
        </p:grpSp>
        <p:pic>
          <p:nvPicPr>
            <p:cNvPr id="55" name="Picture 54" descr="Qr code&#10;&#10;Description automatically generated">
              <a:extLst>
                <a:ext uri="{FF2B5EF4-FFF2-40B4-BE49-F238E27FC236}">
                  <a16:creationId xmlns:a16="http://schemas.microsoft.com/office/drawing/2014/main" id="{2F281965-1F23-4DE7-9F9D-D6A7E60A99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095" y="3207112"/>
              <a:ext cx="557647" cy="557647"/>
            </a:xfrm>
            <a:prstGeom prst="rect">
              <a:avLst/>
            </a:prstGeom>
          </p:spPr>
        </p:pic>
        <p:sp>
          <p:nvSpPr>
            <p:cNvPr id="56" name="Oval 31">
              <a:extLst>
                <a:ext uri="{FF2B5EF4-FFF2-40B4-BE49-F238E27FC236}">
                  <a16:creationId xmlns:a16="http://schemas.microsoft.com/office/drawing/2014/main" id="{9DBBA5F6-1C9D-4932-9769-716981A8842F}"/>
                </a:ext>
              </a:extLst>
            </p:cNvPr>
            <p:cNvSpPr/>
            <p:nvPr/>
          </p:nvSpPr>
          <p:spPr>
            <a:xfrm>
              <a:off x="3911448" y="1380782"/>
              <a:ext cx="4800600" cy="2400300"/>
            </a:xfrm>
            <a:custGeom>
              <a:avLst/>
              <a:gdLst>
                <a:gd name="connsiteX0" fmla="*/ 0 w 4800600"/>
                <a:gd name="connsiteY0" fmla="*/ 2400300 h 4800600"/>
                <a:gd name="connsiteX1" fmla="*/ 2400300 w 4800600"/>
                <a:gd name="connsiteY1" fmla="*/ 0 h 4800600"/>
                <a:gd name="connsiteX2" fmla="*/ 4800600 w 4800600"/>
                <a:gd name="connsiteY2" fmla="*/ 2400300 h 4800600"/>
                <a:gd name="connsiteX3" fmla="*/ 2400300 w 4800600"/>
                <a:gd name="connsiteY3" fmla="*/ 4800600 h 4800600"/>
                <a:gd name="connsiteX4" fmla="*/ 0 w 4800600"/>
                <a:gd name="connsiteY4" fmla="*/ 2400300 h 4800600"/>
                <a:gd name="connsiteX0" fmla="*/ 0 w 4800600"/>
                <a:gd name="connsiteY0" fmla="*/ 2400300 h 2700337"/>
                <a:gd name="connsiteX1" fmla="*/ 2400300 w 4800600"/>
                <a:gd name="connsiteY1" fmla="*/ 0 h 2700337"/>
                <a:gd name="connsiteX2" fmla="*/ 4800600 w 4800600"/>
                <a:gd name="connsiteY2" fmla="*/ 2400300 h 2700337"/>
                <a:gd name="connsiteX3" fmla="*/ 0 w 4800600"/>
                <a:gd name="connsiteY3" fmla="*/ 2400300 h 2700337"/>
                <a:gd name="connsiteX0" fmla="*/ 0 w 4800600"/>
                <a:gd name="connsiteY0" fmla="*/ 2400300 h 2712876"/>
                <a:gd name="connsiteX1" fmla="*/ 2400300 w 4800600"/>
                <a:gd name="connsiteY1" fmla="*/ 0 h 2712876"/>
                <a:gd name="connsiteX2" fmla="*/ 4800600 w 4800600"/>
                <a:gd name="connsiteY2" fmla="*/ 2400300 h 2712876"/>
                <a:gd name="connsiteX3" fmla="*/ 91440 w 4800600"/>
                <a:gd name="connsiteY3" fmla="*/ 2491740 h 2712876"/>
                <a:gd name="connsiteX0" fmla="*/ 0 w 4800600"/>
                <a:gd name="connsiteY0" fmla="*/ 2400300 h 2400300"/>
                <a:gd name="connsiteX1" fmla="*/ 2400300 w 4800600"/>
                <a:gd name="connsiteY1" fmla="*/ 0 h 2400300"/>
                <a:gd name="connsiteX2" fmla="*/ 4800600 w 4800600"/>
                <a:gd name="connsiteY2" fmla="*/ 2400300 h 2400300"/>
              </a:gdLst>
              <a:ahLst/>
              <a:cxnLst>
                <a:cxn ang="0">
                  <a:pos x="connsiteX0" y="connsiteY0"/>
                </a:cxn>
                <a:cxn ang="0">
                  <a:pos x="connsiteX1" y="connsiteY1"/>
                </a:cxn>
                <a:cxn ang="0">
                  <a:pos x="connsiteX2" y="connsiteY2"/>
                </a:cxn>
              </a:cxnLst>
              <a:rect l="l" t="t" r="r" b="b"/>
              <a:pathLst>
                <a:path w="4800600" h="2400300">
                  <a:moveTo>
                    <a:pt x="0" y="2400300"/>
                  </a:moveTo>
                  <a:cubicBezTo>
                    <a:pt x="0" y="1074651"/>
                    <a:pt x="1074651" y="0"/>
                    <a:pt x="2400300" y="0"/>
                  </a:cubicBezTo>
                  <a:cubicBezTo>
                    <a:pt x="3725949" y="0"/>
                    <a:pt x="4800600" y="1074651"/>
                    <a:pt x="4800600" y="2400300"/>
                  </a:cubicBezTo>
                </a:path>
              </a:pathLst>
            </a:custGeom>
            <a:noFill/>
            <a:ln w="285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Graphic 56">
              <a:extLst>
                <a:ext uri="{FF2B5EF4-FFF2-40B4-BE49-F238E27FC236}">
                  <a16:creationId xmlns:a16="http://schemas.microsoft.com/office/drawing/2014/main" id="{97200B1A-6BE9-4A95-9A56-87D63983DF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61825">
              <a:off x="2837431" y="2925492"/>
              <a:ext cx="1143000" cy="561975"/>
            </a:xfrm>
            <a:prstGeom prst="rect">
              <a:avLst/>
            </a:prstGeom>
          </p:spPr>
        </p:pic>
        <p:pic>
          <p:nvPicPr>
            <p:cNvPr id="58" name="Graphic 57">
              <a:extLst>
                <a:ext uri="{FF2B5EF4-FFF2-40B4-BE49-F238E27FC236}">
                  <a16:creationId xmlns:a16="http://schemas.microsoft.com/office/drawing/2014/main" id="{DC674F83-EFC8-47D4-96FD-AA0BA7E166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7931">
              <a:off x="3853999" y="2505970"/>
              <a:ext cx="323850" cy="457200"/>
            </a:xfrm>
            <a:prstGeom prst="rect">
              <a:avLst/>
            </a:prstGeom>
          </p:spPr>
        </p:pic>
        <p:pic>
          <p:nvPicPr>
            <p:cNvPr id="59" name="Graphic 58">
              <a:extLst>
                <a:ext uri="{FF2B5EF4-FFF2-40B4-BE49-F238E27FC236}">
                  <a16:creationId xmlns:a16="http://schemas.microsoft.com/office/drawing/2014/main" id="{C96D2904-0B4C-4FDB-BCF0-B9EA46D83D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15924" y="2119692"/>
              <a:ext cx="381000" cy="361950"/>
            </a:xfrm>
            <a:prstGeom prst="rect">
              <a:avLst/>
            </a:prstGeom>
          </p:spPr>
        </p:pic>
        <p:pic>
          <p:nvPicPr>
            <p:cNvPr id="60" name="Graphic 59">
              <a:extLst>
                <a:ext uri="{FF2B5EF4-FFF2-40B4-BE49-F238E27FC236}">
                  <a16:creationId xmlns:a16="http://schemas.microsoft.com/office/drawing/2014/main" id="{45230A2E-3BFD-4B2C-9515-DD875940F0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428744">
              <a:off x="3965133" y="1248060"/>
              <a:ext cx="826416" cy="879980"/>
            </a:xfrm>
            <a:prstGeom prst="rect">
              <a:avLst/>
            </a:prstGeom>
          </p:spPr>
        </p:pic>
        <p:pic>
          <p:nvPicPr>
            <p:cNvPr id="61" name="Graphic 60">
              <a:extLst>
                <a:ext uri="{FF2B5EF4-FFF2-40B4-BE49-F238E27FC236}">
                  <a16:creationId xmlns:a16="http://schemas.microsoft.com/office/drawing/2014/main" id="{268C5098-D135-43BD-BF7C-16E1AEA43D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01534" y="801679"/>
              <a:ext cx="742950" cy="1000125"/>
            </a:xfrm>
            <a:prstGeom prst="rect">
              <a:avLst/>
            </a:prstGeom>
          </p:spPr>
        </p:pic>
        <p:pic>
          <p:nvPicPr>
            <p:cNvPr id="62" name="Graphic 61">
              <a:extLst>
                <a:ext uri="{FF2B5EF4-FFF2-40B4-BE49-F238E27FC236}">
                  <a16:creationId xmlns:a16="http://schemas.microsoft.com/office/drawing/2014/main" id="{D7D75BF1-C6D2-42A1-83D4-C12EB16284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2819" y="693345"/>
              <a:ext cx="547428" cy="837730"/>
            </a:xfrm>
            <a:prstGeom prst="rect">
              <a:avLst/>
            </a:prstGeom>
          </p:spPr>
        </p:pic>
        <p:pic>
          <p:nvPicPr>
            <p:cNvPr id="63" name="Graphic 62">
              <a:extLst>
                <a:ext uri="{FF2B5EF4-FFF2-40B4-BE49-F238E27FC236}">
                  <a16:creationId xmlns:a16="http://schemas.microsoft.com/office/drawing/2014/main" id="{4F5FD0F2-8B5F-49A2-A9DC-2389FDDF82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1225540">
              <a:off x="5845732" y="1152908"/>
              <a:ext cx="556800" cy="236936"/>
            </a:xfrm>
            <a:prstGeom prst="rect">
              <a:avLst/>
            </a:prstGeom>
          </p:spPr>
        </p:pic>
        <p:pic>
          <p:nvPicPr>
            <p:cNvPr id="64" name="Graphic 63">
              <a:extLst>
                <a:ext uri="{FF2B5EF4-FFF2-40B4-BE49-F238E27FC236}">
                  <a16:creationId xmlns:a16="http://schemas.microsoft.com/office/drawing/2014/main" id="{B4DF7994-767F-42B2-B73A-2E63B3A5F0D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1141211">
              <a:off x="6531657" y="865987"/>
              <a:ext cx="304800" cy="504825"/>
            </a:xfrm>
            <a:prstGeom prst="rect">
              <a:avLst/>
            </a:prstGeom>
          </p:spPr>
        </p:pic>
        <p:pic>
          <p:nvPicPr>
            <p:cNvPr id="65" name="Graphic 64">
              <a:extLst>
                <a:ext uri="{FF2B5EF4-FFF2-40B4-BE49-F238E27FC236}">
                  <a16:creationId xmlns:a16="http://schemas.microsoft.com/office/drawing/2014/main" id="{44B24928-254C-47B7-8AA8-633A469E07D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097171">
              <a:off x="6773502" y="799999"/>
              <a:ext cx="602242" cy="731838"/>
            </a:xfrm>
            <a:prstGeom prst="rect">
              <a:avLst/>
            </a:prstGeom>
          </p:spPr>
        </p:pic>
        <p:pic>
          <p:nvPicPr>
            <p:cNvPr id="66" name="Graphic 65">
              <a:extLst>
                <a:ext uri="{FF2B5EF4-FFF2-40B4-BE49-F238E27FC236}">
                  <a16:creationId xmlns:a16="http://schemas.microsoft.com/office/drawing/2014/main" id="{C3DB3677-5F83-4726-9ECD-93DF0475655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1159554">
              <a:off x="7345627" y="893943"/>
              <a:ext cx="876300" cy="876300"/>
            </a:xfrm>
            <a:prstGeom prst="rect">
              <a:avLst/>
            </a:prstGeom>
          </p:spPr>
        </p:pic>
        <p:pic>
          <p:nvPicPr>
            <p:cNvPr id="67" name="Graphic 66">
              <a:extLst>
                <a:ext uri="{FF2B5EF4-FFF2-40B4-BE49-F238E27FC236}">
                  <a16:creationId xmlns:a16="http://schemas.microsoft.com/office/drawing/2014/main" id="{5372FE66-E524-4889-8F41-B0040C82EE7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0716699">
              <a:off x="7825597" y="1492821"/>
              <a:ext cx="561975" cy="457200"/>
            </a:xfrm>
            <a:prstGeom prst="rect">
              <a:avLst/>
            </a:prstGeom>
          </p:spPr>
        </p:pic>
        <p:pic>
          <p:nvPicPr>
            <p:cNvPr id="68" name="Graphic 67">
              <a:extLst>
                <a:ext uri="{FF2B5EF4-FFF2-40B4-BE49-F238E27FC236}">
                  <a16:creationId xmlns:a16="http://schemas.microsoft.com/office/drawing/2014/main" id="{FF594747-CFB7-41CD-B3EC-4297B1FC7C1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8447902">
              <a:off x="8189235" y="2039732"/>
              <a:ext cx="321142" cy="682426"/>
            </a:xfrm>
            <a:prstGeom prst="rect">
              <a:avLst/>
            </a:prstGeom>
          </p:spPr>
        </p:pic>
        <p:sp>
          <p:nvSpPr>
            <p:cNvPr id="69" name="TextBox 68">
              <a:extLst>
                <a:ext uri="{FF2B5EF4-FFF2-40B4-BE49-F238E27FC236}">
                  <a16:creationId xmlns:a16="http://schemas.microsoft.com/office/drawing/2014/main" id="{0ADD31B5-BC5F-4156-9385-A7CAD3EBE288}"/>
                </a:ext>
              </a:extLst>
            </p:cNvPr>
            <p:cNvSpPr txBox="1"/>
            <p:nvPr/>
          </p:nvSpPr>
          <p:spPr>
            <a:xfrm>
              <a:off x="5764210" y="3781082"/>
              <a:ext cx="1104404" cy="646331"/>
            </a:xfrm>
            <a:prstGeom prst="rect">
              <a:avLst/>
            </a:prstGeom>
            <a:noFill/>
          </p:spPr>
          <p:txBody>
            <a:bodyPr wrap="square" rtlCol="0">
              <a:spAutoFit/>
            </a:bodyPr>
            <a:lstStyle/>
            <a:p>
              <a:pPr algn="ctr" defTabSz="533400">
                <a:lnSpc>
                  <a:spcPct val="90000"/>
                </a:lnSpc>
                <a:spcBef>
                  <a:spcPct val="0"/>
                </a:spcBef>
                <a:spcAft>
                  <a:spcPct val="35000"/>
                </a:spcAft>
              </a:pPr>
              <a:r>
                <a:rPr lang="en-US" sz="2000" dirty="0">
                  <a:solidFill>
                    <a:schemeClr val="bg1"/>
                  </a:solidFill>
                  <a:latin typeface="Arial Narrow" panose="020B0606020202030204" pitchFamily="34" charset="0"/>
                </a:rPr>
                <a:t>Hospital / LTC</a:t>
              </a:r>
              <a:endParaRPr lang="en-GB" sz="2000" dirty="0">
                <a:solidFill>
                  <a:schemeClr val="bg1"/>
                </a:solidFill>
                <a:latin typeface="Arial Narrow" panose="020B0606020202030204" pitchFamily="34" charset="0"/>
              </a:endParaRPr>
            </a:p>
          </p:txBody>
        </p:sp>
        <p:pic>
          <p:nvPicPr>
            <p:cNvPr id="70" name="Graphic 69">
              <a:extLst>
                <a:ext uri="{FF2B5EF4-FFF2-40B4-BE49-F238E27FC236}">
                  <a16:creationId xmlns:a16="http://schemas.microsoft.com/office/drawing/2014/main" id="{822483F9-4642-4AE6-A2F2-2B6E16A1459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20326316">
              <a:off x="8531101" y="2671830"/>
              <a:ext cx="781050" cy="161925"/>
            </a:xfrm>
            <a:prstGeom prst="rect">
              <a:avLst/>
            </a:prstGeom>
          </p:spPr>
        </p:pic>
        <p:pic>
          <p:nvPicPr>
            <p:cNvPr id="71" name="Graphic 70">
              <a:extLst>
                <a:ext uri="{FF2B5EF4-FFF2-40B4-BE49-F238E27FC236}">
                  <a16:creationId xmlns:a16="http://schemas.microsoft.com/office/drawing/2014/main" id="{422523F9-9ED3-4E18-8C82-6256CA77408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7045518">
              <a:off x="8414192" y="2896370"/>
              <a:ext cx="1038225" cy="828675"/>
            </a:xfrm>
            <a:prstGeom prst="rect">
              <a:avLst/>
            </a:prstGeom>
          </p:spPr>
        </p:pic>
        <p:sp>
          <p:nvSpPr>
            <p:cNvPr id="72" name="Oval 31">
              <a:extLst>
                <a:ext uri="{FF2B5EF4-FFF2-40B4-BE49-F238E27FC236}">
                  <a16:creationId xmlns:a16="http://schemas.microsoft.com/office/drawing/2014/main" id="{AF1A7096-7247-4933-9C0A-37920C075E79}"/>
                </a:ext>
              </a:extLst>
            </p:cNvPr>
            <p:cNvSpPr/>
            <p:nvPr/>
          </p:nvSpPr>
          <p:spPr>
            <a:xfrm rot="10800000">
              <a:off x="3911448" y="3764759"/>
              <a:ext cx="4800600" cy="2400300"/>
            </a:xfrm>
            <a:custGeom>
              <a:avLst/>
              <a:gdLst>
                <a:gd name="connsiteX0" fmla="*/ 0 w 4800600"/>
                <a:gd name="connsiteY0" fmla="*/ 2400300 h 4800600"/>
                <a:gd name="connsiteX1" fmla="*/ 2400300 w 4800600"/>
                <a:gd name="connsiteY1" fmla="*/ 0 h 4800600"/>
                <a:gd name="connsiteX2" fmla="*/ 4800600 w 4800600"/>
                <a:gd name="connsiteY2" fmla="*/ 2400300 h 4800600"/>
                <a:gd name="connsiteX3" fmla="*/ 2400300 w 4800600"/>
                <a:gd name="connsiteY3" fmla="*/ 4800600 h 4800600"/>
                <a:gd name="connsiteX4" fmla="*/ 0 w 4800600"/>
                <a:gd name="connsiteY4" fmla="*/ 2400300 h 4800600"/>
                <a:gd name="connsiteX0" fmla="*/ 0 w 4800600"/>
                <a:gd name="connsiteY0" fmla="*/ 2400300 h 2700337"/>
                <a:gd name="connsiteX1" fmla="*/ 2400300 w 4800600"/>
                <a:gd name="connsiteY1" fmla="*/ 0 h 2700337"/>
                <a:gd name="connsiteX2" fmla="*/ 4800600 w 4800600"/>
                <a:gd name="connsiteY2" fmla="*/ 2400300 h 2700337"/>
                <a:gd name="connsiteX3" fmla="*/ 0 w 4800600"/>
                <a:gd name="connsiteY3" fmla="*/ 2400300 h 2700337"/>
                <a:gd name="connsiteX0" fmla="*/ 0 w 4800600"/>
                <a:gd name="connsiteY0" fmla="*/ 2400300 h 2712876"/>
                <a:gd name="connsiteX1" fmla="*/ 2400300 w 4800600"/>
                <a:gd name="connsiteY1" fmla="*/ 0 h 2712876"/>
                <a:gd name="connsiteX2" fmla="*/ 4800600 w 4800600"/>
                <a:gd name="connsiteY2" fmla="*/ 2400300 h 2712876"/>
                <a:gd name="connsiteX3" fmla="*/ 91440 w 4800600"/>
                <a:gd name="connsiteY3" fmla="*/ 2491740 h 2712876"/>
                <a:gd name="connsiteX0" fmla="*/ 0 w 4800600"/>
                <a:gd name="connsiteY0" fmla="*/ 2400300 h 2400300"/>
                <a:gd name="connsiteX1" fmla="*/ 2400300 w 4800600"/>
                <a:gd name="connsiteY1" fmla="*/ 0 h 2400300"/>
                <a:gd name="connsiteX2" fmla="*/ 4800600 w 4800600"/>
                <a:gd name="connsiteY2" fmla="*/ 2400300 h 2400300"/>
              </a:gdLst>
              <a:ahLst/>
              <a:cxnLst>
                <a:cxn ang="0">
                  <a:pos x="connsiteX0" y="connsiteY0"/>
                </a:cxn>
                <a:cxn ang="0">
                  <a:pos x="connsiteX1" y="connsiteY1"/>
                </a:cxn>
                <a:cxn ang="0">
                  <a:pos x="connsiteX2" y="connsiteY2"/>
                </a:cxn>
              </a:cxnLst>
              <a:rect l="l" t="t" r="r" b="b"/>
              <a:pathLst>
                <a:path w="4800600" h="2400300">
                  <a:moveTo>
                    <a:pt x="0" y="2400300"/>
                  </a:moveTo>
                  <a:cubicBezTo>
                    <a:pt x="0" y="1074651"/>
                    <a:pt x="1074651" y="0"/>
                    <a:pt x="2400300" y="0"/>
                  </a:cubicBezTo>
                  <a:cubicBezTo>
                    <a:pt x="3725949" y="0"/>
                    <a:pt x="4800600" y="1074651"/>
                    <a:pt x="4800600" y="2400300"/>
                  </a:cubicBezTo>
                </a:path>
              </a:pathLst>
            </a:custGeom>
            <a:noFill/>
            <a:ln w="285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3" name="Group 72">
              <a:extLst>
                <a:ext uri="{FF2B5EF4-FFF2-40B4-BE49-F238E27FC236}">
                  <a16:creationId xmlns:a16="http://schemas.microsoft.com/office/drawing/2014/main" id="{785CFE07-0C7D-410C-891E-72E740DBBAD5}"/>
                </a:ext>
              </a:extLst>
            </p:cNvPr>
            <p:cNvGrpSpPr/>
            <p:nvPr/>
          </p:nvGrpSpPr>
          <p:grpSpPr>
            <a:xfrm>
              <a:off x="7365536" y="2752793"/>
              <a:ext cx="1117613" cy="1117613"/>
              <a:chOff x="4216086" y="1172991"/>
              <a:chExt cx="1117613" cy="1117613"/>
            </a:xfrm>
            <a:solidFill>
              <a:schemeClr val="bg1">
                <a:lumMod val="75000"/>
              </a:schemeClr>
            </a:solidFill>
          </p:grpSpPr>
          <p:sp>
            <p:nvSpPr>
              <p:cNvPr id="87" name="Oval 86">
                <a:extLst>
                  <a:ext uri="{FF2B5EF4-FFF2-40B4-BE49-F238E27FC236}">
                    <a16:creationId xmlns:a16="http://schemas.microsoft.com/office/drawing/2014/main" id="{397B0749-5971-40B5-AC70-16E7236BD145}"/>
                  </a:ext>
                </a:extLst>
              </p:cNvPr>
              <p:cNvSpPr/>
              <p:nvPr/>
            </p:nvSpPr>
            <p:spPr>
              <a:xfrm>
                <a:off x="4216086" y="1172991"/>
                <a:ext cx="1117613" cy="1117613"/>
              </a:xfrm>
              <a:prstGeom prst="ellipse">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8" name="Oval 6">
                <a:extLst>
                  <a:ext uri="{FF2B5EF4-FFF2-40B4-BE49-F238E27FC236}">
                    <a16:creationId xmlns:a16="http://schemas.microsoft.com/office/drawing/2014/main" id="{FF655F7B-88B3-4AE2-B81B-ED7D622D18B6}"/>
                  </a:ext>
                </a:extLst>
              </p:cNvPr>
              <p:cNvSpPr txBox="1"/>
              <p:nvPr/>
            </p:nvSpPr>
            <p:spPr>
              <a:xfrm>
                <a:off x="4379757" y="1336662"/>
                <a:ext cx="790271" cy="7902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a:t>Mind</a:t>
                </a:r>
              </a:p>
            </p:txBody>
          </p:sp>
        </p:grpSp>
        <p:grpSp>
          <p:nvGrpSpPr>
            <p:cNvPr id="74" name="Group 73">
              <a:extLst>
                <a:ext uri="{FF2B5EF4-FFF2-40B4-BE49-F238E27FC236}">
                  <a16:creationId xmlns:a16="http://schemas.microsoft.com/office/drawing/2014/main" id="{C5A5D1EE-01C8-4D9D-802B-D0E585A57DD2}"/>
                </a:ext>
              </a:extLst>
            </p:cNvPr>
            <p:cNvGrpSpPr/>
            <p:nvPr/>
          </p:nvGrpSpPr>
          <p:grpSpPr>
            <a:xfrm>
              <a:off x="5752943" y="1581176"/>
              <a:ext cx="1117613" cy="1117613"/>
              <a:chOff x="2603493" y="1374"/>
              <a:chExt cx="1117613" cy="1117613"/>
            </a:xfrm>
            <a:solidFill>
              <a:schemeClr val="accent1"/>
            </a:solidFill>
          </p:grpSpPr>
          <p:sp>
            <p:nvSpPr>
              <p:cNvPr id="85" name="Oval 84">
                <a:extLst>
                  <a:ext uri="{FF2B5EF4-FFF2-40B4-BE49-F238E27FC236}">
                    <a16:creationId xmlns:a16="http://schemas.microsoft.com/office/drawing/2014/main" id="{F48078A2-C232-4CC3-9D76-A9295D36987E}"/>
                  </a:ext>
                </a:extLst>
              </p:cNvPr>
              <p:cNvSpPr/>
              <p:nvPr/>
            </p:nvSpPr>
            <p:spPr>
              <a:xfrm>
                <a:off x="2603493" y="1374"/>
                <a:ext cx="1117613" cy="1117613"/>
              </a:xfrm>
              <a:prstGeom prst="ellipse">
                <a:avLst/>
              </a:prstGeom>
              <a:solidFill>
                <a:srgbClr val="5AE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6" name="Oval 4">
                <a:extLst>
                  <a:ext uri="{FF2B5EF4-FFF2-40B4-BE49-F238E27FC236}">
                    <a16:creationId xmlns:a16="http://schemas.microsoft.com/office/drawing/2014/main" id="{43649BBF-F53E-4F2B-975F-DC194F981FB3}"/>
                  </a:ext>
                </a:extLst>
              </p:cNvPr>
              <p:cNvSpPr txBox="1"/>
              <p:nvPr/>
            </p:nvSpPr>
            <p:spPr>
              <a:xfrm>
                <a:off x="2767164" y="165045"/>
                <a:ext cx="790271" cy="79027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2000" dirty="0">
                    <a:solidFill>
                      <a:schemeClr val="tx1"/>
                    </a:solidFill>
                    <a:latin typeface="Arial Narrow" panose="020B0606020202030204" pitchFamily="34" charset="0"/>
                  </a:rPr>
                  <a:t>Mobility</a:t>
                </a:r>
              </a:p>
            </p:txBody>
          </p:sp>
        </p:grpSp>
        <p:grpSp>
          <p:nvGrpSpPr>
            <p:cNvPr id="75" name="Group 74">
              <a:extLst>
                <a:ext uri="{FF2B5EF4-FFF2-40B4-BE49-F238E27FC236}">
                  <a16:creationId xmlns:a16="http://schemas.microsoft.com/office/drawing/2014/main" id="{9B20440E-E70D-4EE5-907A-5D628B1065A0}"/>
                </a:ext>
              </a:extLst>
            </p:cNvPr>
            <p:cNvGrpSpPr/>
            <p:nvPr/>
          </p:nvGrpSpPr>
          <p:grpSpPr>
            <a:xfrm>
              <a:off x="4140349" y="2752793"/>
              <a:ext cx="1117613" cy="1117613"/>
              <a:chOff x="990899" y="1172991"/>
              <a:chExt cx="1117613" cy="1117613"/>
            </a:xfrm>
            <a:solidFill>
              <a:schemeClr val="bg1">
                <a:lumMod val="75000"/>
              </a:schemeClr>
            </a:solidFill>
          </p:grpSpPr>
          <p:sp>
            <p:nvSpPr>
              <p:cNvPr id="83" name="Oval 82">
                <a:extLst>
                  <a:ext uri="{FF2B5EF4-FFF2-40B4-BE49-F238E27FC236}">
                    <a16:creationId xmlns:a16="http://schemas.microsoft.com/office/drawing/2014/main" id="{11512D1A-B64D-46D2-8C53-3CBA757B9D47}"/>
                  </a:ext>
                </a:extLst>
              </p:cNvPr>
              <p:cNvSpPr/>
              <p:nvPr/>
            </p:nvSpPr>
            <p:spPr>
              <a:xfrm>
                <a:off x="990899" y="1172991"/>
                <a:ext cx="1117613" cy="1117613"/>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4" name="Oval 12">
                <a:extLst>
                  <a:ext uri="{FF2B5EF4-FFF2-40B4-BE49-F238E27FC236}">
                    <a16:creationId xmlns:a16="http://schemas.microsoft.com/office/drawing/2014/main" id="{C7764DCC-B60E-4F0C-B76B-0786BC8D62C3}"/>
                  </a:ext>
                </a:extLst>
              </p:cNvPr>
              <p:cNvSpPr txBox="1"/>
              <p:nvPr/>
            </p:nvSpPr>
            <p:spPr>
              <a:xfrm>
                <a:off x="1154570" y="1336662"/>
                <a:ext cx="790271" cy="7902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a:t>Matters</a:t>
                </a:r>
                <a:br>
                  <a:rPr lang="en-GB" sz="1200" kern="1200"/>
                </a:br>
                <a:r>
                  <a:rPr lang="en-GB" sz="1200" kern="1200"/>
                  <a:t>Most</a:t>
                </a:r>
              </a:p>
            </p:txBody>
          </p:sp>
        </p:grpSp>
        <p:grpSp>
          <p:nvGrpSpPr>
            <p:cNvPr id="76" name="Group 75">
              <a:extLst>
                <a:ext uri="{FF2B5EF4-FFF2-40B4-BE49-F238E27FC236}">
                  <a16:creationId xmlns:a16="http://schemas.microsoft.com/office/drawing/2014/main" id="{844CA71B-DD06-45FF-870A-474183C9CF66}"/>
                </a:ext>
              </a:extLst>
            </p:cNvPr>
            <p:cNvGrpSpPr/>
            <p:nvPr/>
          </p:nvGrpSpPr>
          <p:grpSpPr>
            <a:xfrm>
              <a:off x="4798121" y="4611282"/>
              <a:ext cx="1117613" cy="1117613"/>
              <a:chOff x="1606855" y="3068708"/>
              <a:chExt cx="1117613" cy="1117613"/>
            </a:xfrm>
            <a:solidFill>
              <a:schemeClr val="bg1">
                <a:lumMod val="75000"/>
              </a:schemeClr>
            </a:solidFill>
          </p:grpSpPr>
          <p:sp>
            <p:nvSpPr>
              <p:cNvPr id="81" name="Oval 80">
                <a:extLst>
                  <a:ext uri="{FF2B5EF4-FFF2-40B4-BE49-F238E27FC236}">
                    <a16:creationId xmlns:a16="http://schemas.microsoft.com/office/drawing/2014/main" id="{8B63855D-07BC-40A8-A1D6-C3F238C0D7A6}"/>
                  </a:ext>
                </a:extLst>
              </p:cNvPr>
              <p:cNvSpPr/>
              <p:nvPr/>
            </p:nvSpPr>
            <p:spPr>
              <a:xfrm>
                <a:off x="1606855" y="3068708"/>
                <a:ext cx="1117613" cy="1117613"/>
              </a:xfrm>
              <a:prstGeom prst="ellipse">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2" name="Oval 10">
                <a:extLst>
                  <a:ext uri="{FF2B5EF4-FFF2-40B4-BE49-F238E27FC236}">
                    <a16:creationId xmlns:a16="http://schemas.microsoft.com/office/drawing/2014/main" id="{3E2FC141-E8C1-465F-A012-78B61248F115}"/>
                  </a:ext>
                </a:extLst>
              </p:cNvPr>
              <p:cNvSpPr txBox="1"/>
              <p:nvPr/>
            </p:nvSpPr>
            <p:spPr>
              <a:xfrm>
                <a:off x="1770526" y="3232379"/>
                <a:ext cx="790271" cy="7902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p:txBody>
          </p:sp>
        </p:grpSp>
        <p:grpSp>
          <p:nvGrpSpPr>
            <p:cNvPr id="77" name="Group 76">
              <a:extLst>
                <a:ext uri="{FF2B5EF4-FFF2-40B4-BE49-F238E27FC236}">
                  <a16:creationId xmlns:a16="http://schemas.microsoft.com/office/drawing/2014/main" id="{41A694BC-7566-49BD-B8F1-8B36E7DEE131}"/>
                </a:ext>
              </a:extLst>
            </p:cNvPr>
            <p:cNvGrpSpPr/>
            <p:nvPr/>
          </p:nvGrpSpPr>
          <p:grpSpPr>
            <a:xfrm>
              <a:off x="6755084" y="4553805"/>
              <a:ext cx="1117613" cy="1117613"/>
              <a:chOff x="3600130" y="3068708"/>
              <a:chExt cx="1117613" cy="1117613"/>
            </a:xfrm>
            <a:solidFill>
              <a:schemeClr val="bg1">
                <a:lumMod val="75000"/>
              </a:schemeClr>
            </a:solidFill>
          </p:grpSpPr>
          <p:sp>
            <p:nvSpPr>
              <p:cNvPr id="79" name="Oval 78">
                <a:extLst>
                  <a:ext uri="{FF2B5EF4-FFF2-40B4-BE49-F238E27FC236}">
                    <a16:creationId xmlns:a16="http://schemas.microsoft.com/office/drawing/2014/main" id="{3F75B4A5-A912-40CD-9C25-8F6AD1834C2E}"/>
                  </a:ext>
                </a:extLst>
              </p:cNvPr>
              <p:cNvSpPr/>
              <p:nvPr/>
            </p:nvSpPr>
            <p:spPr>
              <a:xfrm>
                <a:off x="3600130" y="3068708"/>
                <a:ext cx="1117613" cy="1117613"/>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0" name="Oval 8">
                <a:extLst>
                  <a:ext uri="{FF2B5EF4-FFF2-40B4-BE49-F238E27FC236}">
                    <a16:creationId xmlns:a16="http://schemas.microsoft.com/office/drawing/2014/main" id="{86B078BD-743D-4602-86ED-289E790F8609}"/>
                  </a:ext>
                </a:extLst>
              </p:cNvPr>
              <p:cNvSpPr txBox="1"/>
              <p:nvPr/>
            </p:nvSpPr>
            <p:spPr>
              <a:xfrm>
                <a:off x="3763801" y="3232379"/>
                <a:ext cx="790271" cy="7902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a:t>Medication</a:t>
                </a:r>
              </a:p>
            </p:txBody>
          </p:sp>
        </p:grpSp>
        <p:sp>
          <p:nvSpPr>
            <p:cNvPr id="78" name="TextBox 77">
              <a:extLst>
                <a:ext uri="{FF2B5EF4-FFF2-40B4-BE49-F238E27FC236}">
                  <a16:creationId xmlns:a16="http://schemas.microsoft.com/office/drawing/2014/main" id="{9167F728-841C-4518-85A0-A609E871AE17}"/>
                </a:ext>
              </a:extLst>
            </p:cNvPr>
            <p:cNvSpPr txBox="1"/>
            <p:nvPr/>
          </p:nvSpPr>
          <p:spPr>
            <a:xfrm>
              <a:off x="4758784" y="4964909"/>
              <a:ext cx="1196286" cy="430887"/>
            </a:xfrm>
            <a:prstGeom prst="rect">
              <a:avLst/>
            </a:prstGeom>
            <a:noFill/>
          </p:spPr>
          <p:txBody>
            <a:bodyPr wrap="square" rtlCol="0">
              <a:spAutoFit/>
            </a:bodyPr>
            <a:lstStyle/>
            <a:p>
              <a:pPr algn="ctr"/>
              <a:r>
                <a:rPr lang="en-US" sz="1100">
                  <a:solidFill>
                    <a:schemeClr val="bg1"/>
                  </a:solidFill>
                </a:rPr>
                <a:t>Multi-complexity</a:t>
              </a:r>
              <a:endParaRPr lang="en-GB" sz="1100">
                <a:solidFill>
                  <a:schemeClr val="bg1"/>
                </a:solidFill>
              </a:endParaRPr>
            </a:p>
          </p:txBody>
        </p:sp>
      </p:grpSp>
      <p:sp>
        <p:nvSpPr>
          <p:cNvPr id="45" name="Oval 44">
            <a:extLst>
              <a:ext uri="{FF2B5EF4-FFF2-40B4-BE49-F238E27FC236}">
                <a16:creationId xmlns:a16="http://schemas.microsoft.com/office/drawing/2014/main" id="{62F81FDB-DADA-457F-BB65-519F1EDB842E}"/>
              </a:ext>
            </a:extLst>
          </p:cNvPr>
          <p:cNvSpPr/>
          <p:nvPr/>
        </p:nvSpPr>
        <p:spPr>
          <a:xfrm>
            <a:off x="7373628" y="2752793"/>
            <a:ext cx="1117613" cy="1117613"/>
          </a:xfrm>
          <a:prstGeom prst="ellipse">
            <a:avLst/>
          </a:prstGeom>
          <a:solidFill>
            <a:srgbClr val="F5919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Oval 6">
            <a:extLst>
              <a:ext uri="{FF2B5EF4-FFF2-40B4-BE49-F238E27FC236}">
                <a16:creationId xmlns:a16="http://schemas.microsoft.com/office/drawing/2014/main" id="{9D6939D3-3938-43FF-B7FD-D07CECF06A2C}"/>
              </a:ext>
            </a:extLst>
          </p:cNvPr>
          <p:cNvSpPr txBox="1"/>
          <p:nvPr/>
        </p:nvSpPr>
        <p:spPr>
          <a:xfrm>
            <a:off x="7537299" y="2916464"/>
            <a:ext cx="790271" cy="79027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r>
              <a:rPr lang="en-GB" sz="2000" dirty="0">
                <a:solidFill>
                  <a:schemeClr val="tx1"/>
                </a:solidFill>
                <a:latin typeface="Arial Narrow" panose="020B0606020202030204" pitchFamily="34" charset="0"/>
              </a:rPr>
              <a:t>Mind</a:t>
            </a:r>
          </a:p>
        </p:txBody>
      </p:sp>
      <p:sp>
        <p:nvSpPr>
          <p:cNvPr id="49" name="Oval 48">
            <a:extLst>
              <a:ext uri="{FF2B5EF4-FFF2-40B4-BE49-F238E27FC236}">
                <a16:creationId xmlns:a16="http://schemas.microsoft.com/office/drawing/2014/main" id="{7594F6FA-07AA-4BF4-9751-62165006C78A}"/>
              </a:ext>
            </a:extLst>
          </p:cNvPr>
          <p:cNvSpPr/>
          <p:nvPr/>
        </p:nvSpPr>
        <p:spPr>
          <a:xfrm>
            <a:off x="4806213" y="4611282"/>
            <a:ext cx="1117613" cy="1117613"/>
          </a:xfrm>
          <a:prstGeom prst="ellipse">
            <a:avLst/>
          </a:prstGeom>
          <a:solidFill>
            <a:srgbClr val="FFDC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TextBox 50">
            <a:extLst>
              <a:ext uri="{FF2B5EF4-FFF2-40B4-BE49-F238E27FC236}">
                <a16:creationId xmlns:a16="http://schemas.microsoft.com/office/drawing/2014/main" id="{09BD820C-0979-4A59-96D5-0D2AE09B0348}"/>
              </a:ext>
            </a:extLst>
          </p:cNvPr>
          <p:cNvSpPr txBox="1"/>
          <p:nvPr/>
        </p:nvSpPr>
        <p:spPr>
          <a:xfrm>
            <a:off x="4766876" y="4888407"/>
            <a:ext cx="1196286" cy="646331"/>
          </a:xfrm>
          <a:prstGeom prst="rect">
            <a:avLst/>
          </a:prstGeom>
          <a:noFill/>
        </p:spPr>
        <p:txBody>
          <a:bodyPr wrap="square" rtlCol="0">
            <a:spAutoFit/>
          </a:bodyPr>
          <a:lstStyle/>
          <a:p>
            <a:pPr algn="ctr" defTabSz="533400">
              <a:lnSpc>
                <a:spcPct val="90000"/>
              </a:lnSpc>
              <a:spcBef>
                <a:spcPct val="0"/>
              </a:spcBef>
              <a:spcAft>
                <a:spcPct val="35000"/>
              </a:spcAft>
            </a:pPr>
            <a:r>
              <a:rPr lang="en-US" sz="2000" dirty="0">
                <a:latin typeface="Arial Narrow" panose="020B0606020202030204" pitchFamily="34" charset="0"/>
              </a:rPr>
              <a:t>Multi-complexity</a:t>
            </a:r>
            <a:endParaRPr lang="en-GB" sz="2000" dirty="0">
              <a:latin typeface="Arial Narrow" panose="020B0606020202030204" pitchFamily="34" charset="0"/>
            </a:endParaRPr>
          </a:p>
        </p:txBody>
      </p:sp>
      <p:sp>
        <p:nvSpPr>
          <p:cNvPr id="91" name="Oval 90">
            <a:extLst>
              <a:ext uri="{FF2B5EF4-FFF2-40B4-BE49-F238E27FC236}">
                <a16:creationId xmlns:a16="http://schemas.microsoft.com/office/drawing/2014/main" id="{2D8417EF-0FF0-4E9E-B5B3-DA832E79EECB}"/>
              </a:ext>
            </a:extLst>
          </p:cNvPr>
          <p:cNvSpPr/>
          <p:nvPr/>
        </p:nvSpPr>
        <p:spPr>
          <a:xfrm>
            <a:off x="4148441" y="2752793"/>
            <a:ext cx="1117613" cy="1117613"/>
          </a:xfrm>
          <a:prstGeom prst="ellipse">
            <a:avLst/>
          </a:prstGeom>
          <a:solidFill>
            <a:srgbClr val="D7A5F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2" name="Oval 12">
            <a:extLst>
              <a:ext uri="{FF2B5EF4-FFF2-40B4-BE49-F238E27FC236}">
                <a16:creationId xmlns:a16="http://schemas.microsoft.com/office/drawing/2014/main" id="{4BA739EB-6C70-4617-B78D-EE8BBBEF6A8B}"/>
              </a:ext>
            </a:extLst>
          </p:cNvPr>
          <p:cNvSpPr txBox="1"/>
          <p:nvPr/>
        </p:nvSpPr>
        <p:spPr>
          <a:xfrm>
            <a:off x="4312112" y="2916464"/>
            <a:ext cx="790271" cy="790271"/>
          </a:xfrm>
          <a:prstGeom prst="rect">
            <a:avLst/>
          </a:prstGeom>
          <a:solidFill>
            <a:srgbClr val="D7A5F5"/>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indent="0" algn="ctr" defTabSz="533400">
              <a:lnSpc>
                <a:spcPct val="90000"/>
              </a:lnSpc>
              <a:spcBef>
                <a:spcPct val="0"/>
              </a:spcBef>
              <a:spcAft>
                <a:spcPct val="35000"/>
              </a:spcAft>
              <a:buNone/>
            </a:pPr>
            <a:r>
              <a:rPr lang="en-GB" sz="2000" dirty="0">
                <a:solidFill>
                  <a:schemeClr val="tx1"/>
                </a:solidFill>
                <a:latin typeface="Arial Narrow" panose="020B0606020202030204" pitchFamily="34" charset="0"/>
              </a:rPr>
              <a:t>Matters</a:t>
            </a:r>
            <a:br>
              <a:rPr lang="en-GB" sz="2000" dirty="0">
                <a:solidFill>
                  <a:schemeClr val="tx1"/>
                </a:solidFill>
                <a:latin typeface="Arial Narrow" panose="020B0606020202030204" pitchFamily="34" charset="0"/>
              </a:rPr>
            </a:br>
            <a:r>
              <a:rPr lang="en-GB" sz="2000" dirty="0">
                <a:solidFill>
                  <a:schemeClr val="tx1"/>
                </a:solidFill>
                <a:latin typeface="Arial Narrow" panose="020B0606020202030204" pitchFamily="34" charset="0"/>
              </a:rPr>
              <a:t>Most</a:t>
            </a:r>
          </a:p>
        </p:txBody>
      </p:sp>
      <p:sp>
        <p:nvSpPr>
          <p:cNvPr id="93" name="Oval 92">
            <a:extLst>
              <a:ext uri="{FF2B5EF4-FFF2-40B4-BE49-F238E27FC236}">
                <a16:creationId xmlns:a16="http://schemas.microsoft.com/office/drawing/2014/main" id="{BD3DF18A-545C-4F38-9E9F-2DAD7D931CF9}"/>
              </a:ext>
            </a:extLst>
          </p:cNvPr>
          <p:cNvSpPr/>
          <p:nvPr/>
        </p:nvSpPr>
        <p:spPr>
          <a:xfrm>
            <a:off x="6783152" y="4540643"/>
            <a:ext cx="1117613" cy="1117613"/>
          </a:xfrm>
          <a:prstGeom prst="ellipse">
            <a:avLst/>
          </a:prstGeom>
          <a:solidFill>
            <a:srgbClr val="78FA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4" name="Oval 8">
            <a:extLst>
              <a:ext uri="{FF2B5EF4-FFF2-40B4-BE49-F238E27FC236}">
                <a16:creationId xmlns:a16="http://schemas.microsoft.com/office/drawing/2014/main" id="{ACD8CA88-BFEE-4FDC-BDA8-5A973580964A}"/>
              </a:ext>
            </a:extLst>
          </p:cNvPr>
          <p:cNvSpPr txBox="1"/>
          <p:nvPr/>
        </p:nvSpPr>
        <p:spPr>
          <a:xfrm>
            <a:off x="6925223" y="4747514"/>
            <a:ext cx="790271" cy="790271"/>
          </a:xfrm>
          <a:prstGeom prst="rect">
            <a:avLst/>
          </a:prstGeom>
          <a:solidFill>
            <a:srgbClr val="78FAC8"/>
          </a:solid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2000" kern="1200" dirty="0">
                <a:solidFill>
                  <a:schemeClr val="tx1"/>
                </a:solidFill>
                <a:latin typeface="Arial Narrow" panose="020B0606020202030204" pitchFamily="34" charset="0"/>
              </a:rPr>
              <a:t>Medication</a:t>
            </a:r>
          </a:p>
        </p:txBody>
      </p:sp>
      <p:sp>
        <p:nvSpPr>
          <p:cNvPr id="99" name="Title 2">
            <a:extLst>
              <a:ext uri="{FF2B5EF4-FFF2-40B4-BE49-F238E27FC236}">
                <a16:creationId xmlns:a16="http://schemas.microsoft.com/office/drawing/2014/main" id="{58CF9604-9103-6952-0C61-5911506E54B6}"/>
              </a:ext>
            </a:extLst>
          </p:cNvPr>
          <p:cNvSpPr txBox="1">
            <a:spLocks/>
          </p:cNvSpPr>
          <p:nvPr/>
        </p:nvSpPr>
        <p:spPr bwMode="white">
          <a:xfrm>
            <a:off x="472440" y="639195"/>
            <a:ext cx="11521440" cy="64008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Jacobs Chronos" panose="010B0603030503030204" pitchFamily="34" charset="0"/>
              </a:defRPr>
            </a:lvl1pPr>
          </a:lstStyle>
          <a:p>
            <a:r>
              <a:rPr lang="en-US" sz="3600" b="0" dirty="0">
                <a:solidFill>
                  <a:schemeClr val="tx1"/>
                </a:solidFill>
                <a:latin typeface="Arial" panose="020B0604020202020204" pitchFamily="34" charset="0"/>
                <a:cs typeface="Arial" panose="020B0604020202020204" pitchFamily="34" charset="0"/>
              </a:rPr>
              <a:t>5Ms for Design?</a:t>
            </a:r>
          </a:p>
        </p:txBody>
      </p:sp>
      <p:sp>
        <p:nvSpPr>
          <p:cNvPr id="100" name="TextBox 99">
            <a:extLst>
              <a:ext uri="{FF2B5EF4-FFF2-40B4-BE49-F238E27FC236}">
                <a16:creationId xmlns:a16="http://schemas.microsoft.com/office/drawing/2014/main" id="{4E5A9817-A08B-4CC6-B440-0095F9494527}"/>
              </a:ext>
            </a:extLst>
          </p:cNvPr>
          <p:cNvSpPr txBox="1"/>
          <p:nvPr/>
        </p:nvSpPr>
        <p:spPr>
          <a:xfrm>
            <a:off x="459388" y="6477509"/>
            <a:ext cx="8727812"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Reference: http://www.ihi.org/Engage/Initiatives/Age-Friendly-Health-Systems/Pages/default.aspx</a:t>
            </a:r>
          </a:p>
        </p:txBody>
      </p:sp>
    </p:spTree>
    <p:extLst>
      <p:ext uri="{BB962C8B-B14F-4D97-AF65-F5344CB8AC3E}">
        <p14:creationId xmlns:p14="http://schemas.microsoft.com/office/powerpoint/2010/main" val="4066134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8"/>
            <a:ext cx="12192000" cy="6855104"/>
          </a:xfrm>
          <a:prstGeom prst="rect">
            <a:avLst/>
          </a:prstGeom>
        </p:spPr>
      </p:pic>
      <p:sp>
        <p:nvSpPr>
          <p:cNvPr id="5" name="Rectangle 4"/>
          <p:cNvSpPr/>
          <p:nvPr/>
        </p:nvSpPr>
        <p:spPr>
          <a:xfrm>
            <a:off x="368857" y="6524553"/>
            <a:ext cx="11858268" cy="276999"/>
          </a:xfrm>
          <a:prstGeom prst="rect">
            <a:avLst/>
          </a:prstGeom>
        </p:spPr>
        <p:txBody>
          <a:bodyPr wrap="square" lIns="91440" tIns="45720" rIns="91440" bIns="45720" anchor="t">
            <a:spAutoFit/>
          </a:bodyPr>
          <a:lstStyle/>
          <a:p>
            <a:r>
              <a:rPr lang="en-US" sz="1200" dirty="0">
                <a:solidFill>
                  <a:schemeClr val="bg1"/>
                </a:solidFill>
                <a:latin typeface="Arial Narrow"/>
                <a:ea typeface="Calibri" panose="020F0502020204030204" pitchFamily="34" charset="0"/>
                <a:cs typeface="Times New Roman"/>
              </a:rPr>
              <a:t>Reference: Platform: https://www.platformspace.net/home/viewing-watching-observing-aging-and-the-architecture-of-intermediate-space</a:t>
            </a:r>
            <a:endParaRPr lang="en-US" sz="1200" dirty="0">
              <a:solidFill>
                <a:schemeClr val="bg1"/>
              </a:solidFill>
              <a:latin typeface="Arial Narrow"/>
              <a:cs typeface="Times New Roman"/>
            </a:endParaRPr>
          </a:p>
        </p:txBody>
      </p:sp>
      <p:pic>
        <p:nvPicPr>
          <p:cNvPr id="6" name="Picture 5">
            <a:extLst>
              <a:ext uri="{FF2B5EF4-FFF2-40B4-BE49-F238E27FC236}">
                <a16:creationId xmlns:a16="http://schemas.microsoft.com/office/drawing/2014/main" id="{3C3404D4-B5E6-4339-870F-B622A94A3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92" r="54142"/>
          <a:stretch/>
        </p:blipFill>
        <p:spPr>
          <a:xfrm>
            <a:off x="10967873" y="6345936"/>
            <a:ext cx="904405" cy="230204"/>
          </a:xfrm>
          <a:prstGeom prst="rect">
            <a:avLst/>
          </a:prstGeom>
        </p:spPr>
      </p:pic>
      <p:sp>
        <p:nvSpPr>
          <p:cNvPr id="9" name="Title 1">
            <a:extLst>
              <a:ext uri="{FF2B5EF4-FFF2-40B4-BE49-F238E27FC236}">
                <a16:creationId xmlns:a16="http://schemas.microsoft.com/office/drawing/2014/main" id="{2C70CE27-2D28-4317-AD63-15C893E9E0A4}"/>
              </a:ext>
            </a:extLst>
          </p:cNvPr>
          <p:cNvSpPr>
            <a:spLocks noGrp="1"/>
          </p:cNvSpPr>
          <p:nvPr>
            <p:ph type="title"/>
          </p:nvPr>
        </p:nvSpPr>
        <p:spPr>
          <a:xfrm>
            <a:off x="472440" y="448695"/>
            <a:ext cx="11400155" cy="640080"/>
          </a:xfrm>
        </p:spPr>
        <p:txBody>
          <a:bodyPr/>
          <a:lstStyle/>
          <a:p>
            <a:r>
              <a:rPr lang="en-GB" sz="3600" b="0" dirty="0">
                <a:solidFill>
                  <a:schemeClr val="bg1"/>
                </a:solidFill>
                <a:latin typeface="Arial" panose="020B0604020202020204" pitchFamily="34" charset="0"/>
                <a:cs typeface="Arial" panose="020B0604020202020204" pitchFamily="34" charset="0"/>
              </a:rPr>
              <a:t>Mind</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014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056" b="9339"/>
          <a:stretch/>
        </p:blipFill>
        <p:spPr>
          <a:xfrm>
            <a:off x="0" y="-31751"/>
            <a:ext cx="12192000" cy="6919830"/>
          </a:xfrm>
          <a:prstGeom prst="rect">
            <a:avLst/>
          </a:prstGeom>
        </p:spPr>
      </p:pic>
      <p:sp>
        <p:nvSpPr>
          <p:cNvPr id="3" name="Title 1">
            <a:extLst>
              <a:ext uri="{FF2B5EF4-FFF2-40B4-BE49-F238E27FC236}">
                <a16:creationId xmlns:a16="http://schemas.microsoft.com/office/drawing/2014/main" id="{A20B8383-F6B1-421E-9074-388D984F8EBB}"/>
              </a:ext>
            </a:extLst>
          </p:cNvPr>
          <p:cNvSpPr txBox="1">
            <a:spLocks/>
          </p:cNvSpPr>
          <p:nvPr/>
        </p:nvSpPr>
        <p:spPr bwMode="white">
          <a:xfrm>
            <a:off x="472440" y="448695"/>
            <a:ext cx="11400155" cy="64008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Jacobs Chronos" panose="010B0603030503030204" pitchFamily="34" charset="0"/>
              </a:defRPr>
            </a:lvl1pPr>
          </a:lstStyle>
          <a:p>
            <a:pPr algn="l"/>
            <a:r>
              <a:rPr lang="en-GB" sz="3600" b="0" dirty="0">
                <a:solidFill>
                  <a:schemeClr val="bg1"/>
                </a:solidFill>
                <a:latin typeface="Arial" panose="020B0604020202020204" pitchFamily="34" charset="0"/>
                <a:cs typeface="Arial" panose="020B0604020202020204" pitchFamily="34" charset="0"/>
              </a:rPr>
              <a:t>Medications</a:t>
            </a:r>
            <a:endParaRPr lang="en-US" sz="3600" b="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F9993A4-C244-4A85-B635-EDDCF515DA95}"/>
              </a:ext>
            </a:extLst>
          </p:cNvPr>
          <p:cNvSpPr/>
          <p:nvPr/>
        </p:nvSpPr>
        <p:spPr>
          <a:xfrm>
            <a:off x="399624" y="6283306"/>
            <a:ext cx="5772893" cy="276999"/>
          </a:xfrm>
          <a:prstGeom prst="rect">
            <a:avLst/>
          </a:prstGeom>
        </p:spPr>
        <p:txBody>
          <a:bodyPr wrap="square" lIns="91440" tIns="45720" rIns="91440" bIns="45720" anchor="t">
            <a:spAutoFit/>
          </a:bodyPr>
          <a:lstStyle/>
          <a:p>
            <a:r>
              <a:rPr lang="en-US" sz="1200" dirty="0">
                <a:solidFill>
                  <a:schemeClr val="bg1"/>
                </a:solidFill>
                <a:latin typeface="Arial Narrow"/>
                <a:ea typeface="Calibri" panose="020F0502020204030204" pitchFamily="34" charset="0"/>
                <a:cs typeface="Times New Roman"/>
              </a:rPr>
              <a:t>Photo credit: Diana Anderson</a:t>
            </a:r>
            <a:endParaRPr lang="en-US" sz="12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584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183" b="13977"/>
          <a:stretch/>
        </p:blipFill>
        <p:spPr>
          <a:xfrm>
            <a:off x="0" y="0"/>
            <a:ext cx="12280605" cy="6985000"/>
          </a:xfrm>
          <a:prstGeom prst="rect">
            <a:avLst/>
          </a:prstGeom>
        </p:spPr>
      </p:pic>
      <p:sp>
        <p:nvSpPr>
          <p:cNvPr id="6" name="Rectangle 5"/>
          <p:cNvSpPr/>
          <p:nvPr/>
        </p:nvSpPr>
        <p:spPr>
          <a:xfrm>
            <a:off x="8162948" y="6032364"/>
            <a:ext cx="3837215" cy="630938"/>
          </a:xfrm>
          <a:prstGeom prst="rect">
            <a:avLst/>
          </a:prstGeom>
        </p:spPr>
        <p:txBody>
          <a:bodyPr wrap="square" lIns="76197" tIns="38098" rIns="76197" bIns="38098">
            <a:spAutoFit/>
          </a:bodyPr>
          <a:lstStyle/>
          <a:p>
            <a:pPr algn="r"/>
            <a:r>
              <a:rPr lang="en-US" sz="1200" b="1" dirty="0">
                <a:solidFill>
                  <a:schemeClr val="bg1"/>
                </a:solidFill>
                <a:latin typeface="Arial" panose="020B0604020202020204" pitchFamily="34" charset="0"/>
                <a:cs typeface="Arial" panose="020B0604020202020204" pitchFamily="34" charset="0"/>
              </a:rPr>
              <a:t>De </a:t>
            </a:r>
            <a:r>
              <a:rPr lang="en-US" sz="1200" b="1" dirty="0" err="1">
                <a:solidFill>
                  <a:schemeClr val="bg1"/>
                </a:solidFill>
                <a:latin typeface="Arial" panose="020B0604020202020204" pitchFamily="34" charset="0"/>
                <a:cs typeface="Arial" panose="020B0604020202020204" pitchFamily="34" charset="0"/>
              </a:rPr>
              <a:t>Hogeweyk</a:t>
            </a:r>
            <a:r>
              <a:rPr lang="en-US" sz="1200" b="1" dirty="0">
                <a:solidFill>
                  <a:schemeClr val="bg1"/>
                </a:solidFill>
                <a:latin typeface="Arial" panose="020B0604020202020204" pitchFamily="34" charset="0"/>
                <a:cs typeface="Arial" panose="020B0604020202020204" pitchFamily="34" charset="0"/>
              </a:rPr>
              <a:t>, Dementia Village </a:t>
            </a:r>
          </a:p>
          <a:p>
            <a:pPr algn="r"/>
            <a:r>
              <a:rPr lang="en-US" sz="1200" dirty="0" err="1">
                <a:solidFill>
                  <a:schemeClr val="bg1"/>
                </a:solidFill>
                <a:latin typeface="Arial" panose="020B0604020202020204" pitchFamily="34" charset="0"/>
                <a:cs typeface="Arial" panose="020B0604020202020204" pitchFamily="34" charset="0"/>
              </a:rPr>
              <a:t>Weesp</a:t>
            </a:r>
            <a:r>
              <a:rPr lang="en-US" sz="1200" dirty="0">
                <a:solidFill>
                  <a:schemeClr val="bg1"/>
                </a:solidFill>
                <a:latin typeface="Arial" panose="020B0604020202020204" pitchFamily="34" charset="0"/>
                <a:cs typeface="Arial" panose="020B0604020202020204" pitchFamily="34" charset="0"/>
              </a:rPr>
              <a:t>, The Netherlands</a:t>
            </a:r>
          </a:p>
          <a:p>
            <a:pPr algn="r"/>
            <a:r>
              <a:rPr lang="en-US" sz="1200" i="1" dirty="0" err="1">
                <a:solidFill>
                  <a:schemeClr val="bg1"/>
                </a:solidFill>
                <a:latin typeface="Arial" panose="020B0604020202020204" pitchFamily="34" charset="0"/>
                <a:cs typeface="Arial" panose="020B0604020202020204" pitchFamily="34" charset="0"/>
              </a:rPr>
              <a:t>Molenaar</a:t>
            </a:r>
            <a:r>
              <a:rPr lang="en-US" sz="1200" i="1" dirty="0">
                <a:solidFill>
                  <a:schemeClr val="bg1"/>
                </a:solidFill>
                <a:latin typeface="Arial" panose="020B0604020202020204" pitchFamily="34" charset="0"/>
                <a:cs typeface="Arial" panose="020B0604020202020204" pitchFamily="34" charset="0"/>
              </a:rPr>
              <a:t> &amp; </a:t>
            </a:r>
            <a:r>
              <a:rPr lang="en-US" sz="1200" i="1" dirty="0" err="1">
                <a:solidFill>
                  <a:schemeClr val="bg1"/>
                </a:solidFill>
                <a:latin typeface="Arial" panose="020B0604020202020204" pitchFamily="34" charset="0"/>
                <a:cs typeface="Arial" panose="020B0604020202020204" pitchFamily="34" charset="0"/>
              </a:rPr>
              <a:t>Bol</a:t>
            </a:r>
            <a:r>
              <a:rPr lang="en-US" sz="1200" i="1" dirty="0">
                <a:solidFill>
                  <a:schemeClr val="bg1"/>
                </a:solidFill>
                <a:latin typeface="Arial" panose="020B0604020202020204" pitchFamily="34" charset="0"/>
                <a:cs typeface="Arial" panose="020B0604020202020204" pitchFamily="34" charset="0"/>
              </a:rPr>
              <a:t> &amp; </a:t>
            </a:r>
            <a:r>
              <a:rPr lang="en-US" sz="1200" i="1" dirty="0" err="1">
                <a:solidFill>
                  <a:schemeClr val="bg1"/>
                </a:solidFill>
                <a:latin typeface="Arial" panose="020B0604020202020204" pitchFamily="34" charset="0"/>
                <a:cs typeface="Arial" panose="020B0604020202020204" pitchFamily="34" charset="0"/>
              </a:rPr>
              <a:t>VanDillen</a:t>
            </a:r>
            <a:endParaRPr lang="en-US" sz="1200" i="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70CE27-2D28-4317-AD63-15C893E9E0A4}"/>
              </a:ext>
            </a:extLst>
          </p:cNvPr>
          <p:cNvSpPr txBox="1">
            <a:spLocks/>
          </p:cNvSpPr>
          <p:nvPr/>
        </p:nvSpPr>
        <p:spPr bwMode="white">
          <a:xfrm>
            <a:off x="624840" y="601095"/>
            <a:ext cx="11400155" cy="64008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GB" sz="3600" b="0" dirty="0">
                <a:solidFill>
                  <a:schemeClr val="bg1"/>
                </a:solidFill>
                <a:latin typeface="Arial" panose="020B0604020202020204" pitchFamily="34" charset="0"/>
                <a:cs typeface="Arial" panose="020B0604020202020204" pitchFamily="34" charset="0"/>
              </a:rPr>
              <a:t>Mobility</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915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73A4960-8078-4D3C-99C3-FDFEFF227D9D}"/>
              </a:ext>
            </a:extLst>
          </p:cNvPr>
          <p:cNvSpPr/>
          <p:nvPr/>
        </p:nvSpPr>
        <p:spPr>
          <a:xfrm>
            <a:off x="0" y="0"/>
            <a:ext cx="12192000" cy="68569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3" name="Picture 8">
            <a:extLst>
              <a:ext uri="{FF2B5EF4-FFF2-40B4-BE49-F238E27FC236}">
                <a16:creationId xmlns:a16="http://schemas.microsoft.com/office/drawing/2014/main" id="{19F764AC-E185-4CF6-A278-E2B60CC55982}"/>
              </a:ext>
            </a:extLst>
          </p:cNvPr>
          <p:cNvPicPr>
            <a:picLocks noChangeAspect="1"/>
          </p:cNvPicPr>
          <p:nvPr/>
        </p:nvPicPr>
        <p:blipFill rotWithShape="1">
          <a:blip r:embed="rId2"/>
          <a:srcRect l="-1008" t="11146" r="-907" b="20885"/>
          <a:stretch/>
        </p:blipFill>
        <p:spPr>
          <a:xfrm>
            <a:off x="1598085" y="32808"/>
            <a:ext cx="10696065" cy="6787092"/>
          </a:xfrm>
          <a:prstGeom prst="rect">
            <a:avLst/>
          </a:prstGeom>
        </p:spPr>
      </p:pic>
      <p:sp>
        <p:nvSpPr>
          <p:cNvPr id="2" name="Title 1">
            <a:extLst>
              <a:ext uri="{FF2B5EF4-FFF2-40B4-BE49-F238E27FC236}">
                <a16:creationId xmlns:a16="http://schemas.microsoft.com/office/drawing/2014/main" id="{A20B8383-F6B1-421E-9074-388D984F8EBB}"/>
              </a:ext>
            </a:extLst>
          </p:cNvPr>
          <p:cNvSpPr>
            <a:spLocks noGrp="1"/>
          </p:cNvSpPr>
          <p:nvPr>
            <p:ph type="title"/>
          </p:nvPr>
        </p:nvSpPr>
        <p:spPr>
          <a:xfrm>
            <a:off x="472440" y="448695"/>
            <a:ext cx="11400155" cy="640080"/>
          </a:xfrm>
          <a:ln>
            <a:noFill/>
          </a:ln>
        </p:spPr>
        <p:txBody>
          <a:bodyPr/>
          <a:lstStyle/>
          <a:p>
            <a:r>
              <a:rPr lang="en-GB" sz="3600" b="0" dirty="0" err="1">
                <a:solidFill>
                  <a:schemeClr val="bg1"/>
                </a:solidFill>
                <a:latin typeface="Arial" panose="020B0604020202020204" pitchFamily="34" charset="0"/>
                <a:cs typeface="Arial" panose="020B0604020202020204" pitchFamily="34" charset="0"/>
              </a:rPr>
              <a:t>Multicomplexity</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523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63A996-3C38-46DE-9D8C-6FFE62BCFC7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393370" y="1207905"/>
            <a:ext cx="9754510" cy="4736831"/>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9AE96D34-326C-4B1B-A35D-1A4F7EC4F32B}"/>
              </a:ext>
            </a:extLst>
          </p:cNvPr>
          <p:cNvSpPr/>
          <p:nvPr/>
        </p:nvSpPr>
        <p:spPr>
          <a:xfrm>
            <a:off x="7437468" y="5841856"/>
            <a:ext cx="3620628" cy="276999"/>
          </a:xfrm>
          <a:prstGeom prst="rect">
            <a:avLst/>
          </a:prstGeom>
        </p:spPr>
        <p:txBody>
          <a:bodyPr wrap="square" lIns="91440" tIns="45720" rIns="91440" bIns="45720" anchor="t">
            <a:spAutoFit/>
          </a:bodyPr>
          <a:lstStyle/>
          <a:p>
            <a:pPr algn="r"/>
            <a:r>
              <a:rPr lang="en-US" sz="1200" dirty="0">
                <a:latin typeface="Arial Narrow" panose="020B0606020202030204" pitchFamily="34" charset="0"/>
                <a:ea typeface="Calibri" panose="020F0502020204030204" pitchFamily="34" charset="0"/>
                <a:cs typeface="Times New Roman" panose="02020603050405020304" pitchFamily="18" charset="0"/>
              </a:rPr>
              <a:t>Graphic: Thomas Grey, Trinity College, Dublin</a:t>
            </a:r>
          </a:p>
        </p:txBody>
      </p:sp>
      <p:sp>
        <p:nvSpPr>
          <p:cNvPr id="2" name="Title 1">
            <a:extLst>
              <a:ext uri="{FF2B5EF4-FFF2-40B4-BE49-F238E27FC236}">
                <a16:creationId xmlns:a16="http://schemas.microsoft.com/office/drawing/2014/main" id="{959598DA-9641-4DA5-8E11-A10FEC100435}"/>
              </a:ext>
            </a:extLst>
          </p:cNvPr>
          <p:cNvSpPr>
            <a:spLocks noGrp="1"/>
          </p:cNvSpPr>
          <p:nvPr>
            <p:ph type="title"/>
          </p:nvPr>
        </p:nvSpPr>
        <p:spPr>
          <a:xfrm>
            <a:off x="472440" y="448695"/>
            <a:ext cx="11400155" cy="640080"/>
          </a:xfrm>
        </p:spPr>
        <p:txBody>
          <a:bodyPr/>
          <a:lstStyle/>
          <a:p>
            <a:r>
              <a:rPr lang="en-GB" sz="3600" b="0" dirty="0">
                <a:latin typeface="Arial" panose="020B0604020202020204" pitchFamily="34" charset="0"/>
                <a:cs typeface="Arial" panose="020B0604020202020204" pitchFamily="34" charset="0"/>
              </a:rPr>
              <a:t>Matters Most</a:t>
            </a:r>
          </a:p>
        </p:txBody>
      </p:sp>
    </p:spTree>
    <p:extLst>
      <p:ext uri="{BB962C8B-B14F-4D97-AF65-F5344CB8AC3E}">
        <p14:creationId xmlns:p14="http://schemas.microsoft.com/office/powerpoint/2010/main" val="2553689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95" t="-2" b="12567"/>
          <a:stretch/>
        </p:blipFill>
        <p:spPr>
          <a:xfrm>
            <a:off x="0" y="0"/>
            <a:ext cx="12192000" cy="7004522"/>
          </a:xfrm>
          <a:prstGeom prst="rect">
            <a:avLst/>
          </a:prstGeom>
        </p:spPr>
      </p:pic>
      <p:sp>
        <p:nvSpPr>
          <p:cNvPr id="6" name="TextBox 5"/>
          <p:cNvSpPr txBox="1"/>
          <p:nvPr/>
        </p:nvSpPr>
        <p:spPr>
          <a:xfrm>
            <a:off x="555600" y="5424956"/>
            <a:ext cx="10561200" cy="1184934"/>
          </a:xfrm>
          <a:prstGeom prst="rect">
            <a:avLst/>
          </a:prstGeom>
          <a:noFill/>
        </p:spPr>
        <p:txBody>
          <a:bodyPr wrap="square" lIns="76193" tIns="38097" rIns="76193" bIns="38097" rtlCol="0">
            <a:spAutoFit/>
          </a:bodyPr>
          <a:lstStyle/>
          <a:p>
            <a:r>
              <a:rPr lang="en-US" sz="3600" i="1" dirty="0">
                <a:solidFill>
                  <a:schemeClr val="bg1"/>
                </a:solidFill>
                <a:latin typeface="Arial" panose="020B0604020202020204" pitchFamily="34" charset="0"/>
                <a:cs typeface="Arial" panose="020B0604020202020204" pitchFamily="34" charset="0"/>
              </a:rPr>
              <a:t>How to advance evidence-based research / functional performance assessments?</a:t>
            </a:r>
          </a:p>
        </p:txBody>
      </p:sp>
    </p:spTree>
    <p:extLst>
      <p:ext uri="{BB962C8B-B14F-4D97-AF65-F5344CB8AC3E}">
        <p14:creationId xmlns:p14="http://schemas.microsoft.com/office/powerpoint/2010/main" val="4122447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F32F4E4-10D1-4F48-A0CE-484ABD73D35C}"/>
              </a:ext>
            </a:extLst>
          </p:cNvPr>
          <p:cNvSpPr>
            <a:spLocks noGrp="1"/>
          </p:cNvSpPr>
          <p:nvPr>
            <p:ph type="title"/>
          </p:nvPr>
        </p:nvSpPr>
        <p:spPr>
          <a:xfrm>
            <a:off x="435240" y="401602"/>
            <a:ext cx="11521440" cy="640080"/>
          </a:xfrm>
        </p:spPr>
        <p:txBody>
          <a:bodyPr/>
          <a:lstStyle/>
          <a:p>
            <a:r>
              <a:rPr lang="en-US" sz="3600" b="0" dirty="0">
                <a:latin typeface="Arial" panose="020B0604020202020204" pitchFamily="34" charset="0"/>
                <a:cs typeface="Arial" panose="020B0604020202020204" pitchFamily="34" charset="0"/>
              </a:rPr>
              <a:t>Building Performance</a:t>
            </a:r>
          </a:p>
        </p:txBody>
      </p:sp>
      <p:pic>
        <p:nvPicPr>
          <p:cNvPr id="9" name="Picture 8">
            <a:extLst>
              <a:ext uri="{FF2B5EF4-FFF2-40B4-BE49-F238E27FC236}">
                <a16:creationId xmlns:a16="http://schemas.microsoft.com/office/drawing/2014/main" id="{18AD81C7-B3F3-2A55-1AEE-D5B0E428AA8D}"/>
              </a:ext>
            </a:extLst>
          </p:cNvPr>
          <p:cNvPicPr>
            <a:picLocks noChangeAspect="1"/>
          </p:cNvPicPr>
          <p:nvPr/>
        </p:nvPicPr>
        <p:blipFill>
          <a:blip r:embed="rId2"/>
          <a:stretch>
            <a:fillRect/>
          </a:stretch>
        </p:blipFill>
        <p:spPr>
          <a:xfrm>
            <a:off x="12763021" y="2309406"/>
            <a:ext cx="3601726" cy="3867973"/>
          </a:xfrm>
          <a:prstGeom prst="rect">
            <a:avLst/>
          </a:prstGeom>
        </p:spPr>
      </p:pic>
      <p:pic>
        <p:nvPicPr>
          <p:cNvPr id="10" name="Picture 9">
            <a:extLst>
              <a:ext uri="{FF2B5EF4-FFF2-40B4-BE49-F238E27FC236}">
                <a16:creationId xmlns:a16="http://schemas.microsoft.com/office/drawing/2014/main" id="{E95135E3-A963-4416-DECD-175A01F578E1}"/>
              </a:ext>
            </a:extLst>
          </p:cNvPr>
          <p:cNvPicPr>
            <a:picLocks noChangeAspect="1"/>
          </p:cNvPicPr>
          <p:nvPr/>
        </p:nvPicPr>
        <p:blipFill rotWithShape="1">
          <a:blip r:embed="rId3"/>
          <a:srcRect r="48149" b="1476"/>
          <a:stretch/>
        </p:blipFill>
        <p:spPr>
          <a:xfrm>
            <a:off x="6337299" y="295200"/>
            <a:ext cx="4926127" cy="5319892"/>
          </a:xfrm>
          <a:prstGeom prst="rect">
            <a:avLst/>
          </a:prstGeom>
        </p:spPr>
      </p:pic>
      <p:pic>
        <p:nvPicPr>
          <p:cNvPr id="11" name="Picture 10">
            <a:extLst>
              <a:ext uri="{FF2B5EF4-FFF2-40B4-BE49-F238E27FC236}">
                <a16:creationId xmlns:a16="http://schemas.microsoft.com/office/drawing/2014/main" id="{0BA509CB-BEAB-88EB-C1D0-26DA07DA7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4" y="5780057"/>
            <a:ext cx="4306570" cy="180340"/>
          </a:xfrm>
          <a:prstGeom prst="rect">
            <a:avLst/>
          </a:prstGeom>
        </p:spPr>
      </p:pic>
      <p:sp>
        <p:nvSpPr>
          <p:cNvPr id="12" name="Text Box 217">
            <a:extLst>
              <a:ext uri="{FF2B5EF4-FFF2-40B4-BE49-F238E27FC236}">
                <a16:creationId xmlns:a16="http://schemas.microsoft.com/office/drawing/2014/main" id="{50D407FB-8EDE-A803-80AC-6436DC658A67}"/>
              </a:ext>
            </a:extLst>
          </p:cNvPr>
          <p:cNvSpPr txBox="1">
            <a:spLocks noChangeArrowheads="1"/>
          </p:cNvSpPr>
          <p:nvPr/>
        </p:nvSpPr>
        <p:spPr bwMode="auto">
          <a:xfrm>
            <a:off x="6704565" y="5960397"/>
            <a:ext cx="4393262" cy="28623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90000"/>
              </a:lnSpc>
              <a:tabLst>
                <a:tab pos="1028700" algn="l"/>
                <a:tab pos="1943100" algn="l"/>
                <a:tab pos="3028950" algn="l"/>
                <a:tab pos="4400550" algn="r"/>
              </a:tabLst>
            </a:pPr>
            <a:r>
              <a:rPr lang="en-AU" sz="1400">
                <a:effectLst/>
                <a:latin typeface="Arial" panose="020B0604020202020204" pitchFamily="34" charset="0"/>
                <a:ea typeface="MS Mincho" panose="02020609040205080304" pitchFamily="49" charset="-128"/>
                <a:cs typeface="Arial" panose="020B0604020202020204" pitchFamily="34" charset="0"/>
              </a:rPr>
              <a:t>Optimal	Good	Satisfactory	Limited	Poor</a:t>
            </a:r>
            <a:endParaRPr lang="en-NZ" sz="1400">
              <a:effectLst/>
              <a:latin typeface="Arial" panose="020B0604020202020204" pitchFamily="34" charset="0"/>
              <a:ea typeface="MS Mincho" panose="02020609040205080304" pitchFamily="49" charset="-128"/>
              <a:cs typeface="Arial" panose="020B0604020202020204" pitchFamily="34" charset="0"/>
            </a:endParaRPr>
          </a:p>
        </p:txBody>
      </p:sp>
      <p:pic>
        <p:nvPicPr>
          <p:cNvPr id="13" name="Picture 12">
            <a:extLst>
              <a:ext uri="{FF2B5EF4-FFF2-40B4-BE49-F238E27FC236}">
                <a16:creationId xmlns:a16="http://schemas.microsoft.com/office/drawing/2014/main" id="{6DDD33FF-EBA0-6060-60EA-C4E5985FF83A}"/>
              </a:ext>
            </a:extLst>
          </p:cNvPr>
          <p:cNvPicPr>
            <a:picLocks noChangeAspect="1"/>
          </p:cNvPicPr>
          <p:nvPr/>
        </p:nvPicPr>
        <p:blipFill>
          <a:blip r:embed="rId5">
            <a:duotone>
              <a:schemeClr val="accent1">
                <a:shade val="45000"/>
                <a:satMod val="135000"/>
              </a:schemeClr>
              <a:prstClr val="white"/>
            </a:duotone>
          </a:blip>
          <a:stretch>
            <a:fillRect/>
          </a:stretch>
        </p:blipFill>
        <p:spPr>
          <a:xfrm>
            <a:off x="2569861" y="3069978"/>
            <a:ext cx="1980539" cy="2346827"/>
          </a:xfrm>
          <a:prstGeom prst="rect">
            <a:avLst/>
          </a:prstGeom>
        </p:spPr>
      </p:pic>
      <p:sp>
        <p:nvSpPr>
          <p:cNvPr id="14" name="TextBox 13">
            <a:extLst>
              <a:ext uri="{FF2B5EF4-FFF2-40B4-BE49-F238E27FC236}">
                <a16:creationId xmlns:a16="http://schemas.microsoft.com/office/drawing/2014/main" id="{129CF9B9-0976-731D-753F-4863D612EAD2}"/>
              </a:ext>
            </a:extLst>
          </p:cNvPr>
          <p:cNvSpPr txBox="1"/>
          <p:nvPr/>
        </p:nvSpPr>
        <p:spPr>
          <a:xfrm>
            <a:off x="1195756" y="3990064"/>
            <a:ext cx="1525844" cy="1107996"/>
          </a:xfrm>
          <a:prstGeom prst="rect">
            <a:avLst/>
          </a:prstGeom>
          <a:noFill/>
        </p:spPr>
        <p:txBody>
          <a:bodyPr wrap="square" rtlCol="0">
            <a:spAutoFit/>
          </a:bodyPr>
          <a:lstStyle/>
          <a:p>
            <a:r>
              <a:rPr lang="en-US" sz="2200" b="1" dirty="0">
                <a:solidFill>
                  <a:srgbClr val="007D55"/>
                </a:solidFill>
                <a:latin typeface="Arial" panose="020B0604020202020204" pitchFamily="34" charset="0"/>
                <a:cs typeface="Arial" panose="020B0604020202020204" pitchFamily="34" charset="0"/>
              </a:rPr>
              <a:t>Building Physical Rating</a:t>
            </a:r>
          </a:p>
        </p:txBody>
      </p:sp>
      <p:sp>
        <p:nvSpPr>
          <p:cNvPr id="15" name="Text Placeholder 3">
            <a:extLst>
              <a:ext uri="{FF2B5EF4-FFF2-40B4-BE49-F238E27FC236}">
                <a16:creationId xmlns:a16="http://schemas.microsoft.com/office/drawing/2014/main" id="{149C008D-07BC-4A61-A96A-6DF439234285}"/>
              </a:ext>
            </a:extLst>
          </p:cNvPr>
          <p:cNvSpPr txBox="1">
            <a:spLocks/>
          </p:cNvSpPr>
          <p:nvPr/>
        </p:nvSpPr>
        <p:spPr>
          <a:xfrm>
            <a:off x="751723" y="1406601"/>
            <a:ext cx="4806677" cy="1131350"/>
          </a:xfrm>
          <a:prstGeom prst="rect">
            <a:avLst/>
          </a:prstGeom>
        </p:spPr>
        <p:txBody>
          <a:bodyPr vert="horz" lIns="0" tIns="0" rIns="0" bIns="0" rtlCol="0" anchor="b"/>
          <a:lstStyle>
            <a:defPPr>
              <a:defRPr lang="en-US"/>
            </a:defPPr>
            <a:lvl1pPr marL="0" algn="l" defTabSz="914400" rtl="0" eaLnBrk="1" latinLnBrk="0" hangingPunct="1">
              <a:defRPr sz="1100" b="1" kern="1200">
                <a:solidFill>
                  <a:schemeClr val="tx1"/>
                </a:solidFill>
                <a:latin typeface="+mn-lt"/>
                <a:ea typeface="+mn-ea"/>
                <a:cs typeface="JacobsChrono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0" dirty="0">
                <a:latin typeface="Arial" panose="020B0604020202020204" pitchFamily="34" charset="0"/>
                <a:cs typeface="Arial" panose="020B0604020202020204" pitchFamily="34" charset="0"/>
              </a:rPr>
              <a:t>Age</a:t>
            </a:r>
          </a:p>
          <a:p>
            <a:pPr marL="342900" indent="-342900">
              <a:buFont typeface="Arial" panose="020B0604020202020204" pitchFamily="34" charset="0"/>
              <a:buChar char="•"/>
            </a:pPr>
            <a:r>
              <a:rPr lang="en-US" sz="2200" b="0" dirty="0">
                <a:latin typeface="Arial" panose="020B0604020202020204" pitchFamily="34" charset="0"/>
                <a:cs typeface="Arial" panose="020B0604020202020204" pitchFamily="34" charset="0"/>
              </a:rPr>
              <a:t>Resilience (seismic)</a:t>
            </a:r>
          </a:p>
          <a:p>
            <a:pPr marL="342900" indent="-342900">
              <a:buFont typeface="Arial" panose="020B0604020202020204" pitchFamily="34" charset="0"/>
              <a:buChar char="•"/>
            </a:pPr>
            <a:r>
              <a:rPr lang="en-US" sz="2200" b="0" dirty="0">
                <a:latin typeface="Arial" panose="020B0604020202020204" pitchFamily="34" charset="0"/>
                <a:cs typeface="Arial" panose="020B0604020202020204" pitchFamily="34" charset="0"/>
              </a:rPr>
              <a:t>Fabric &amp; Service Condition</a:t>
            </a:r>
          </a:p>
        </p:txBody>
      </p:sp>
    </p:spTree>
    <p:extLst>
      <p:ext uri="{BB962C8B-B14F-4D97-AF65-F5344CB8AC3E}">
        <p14:creationId xmlns:p14="http://schemas.microsoft.com/office/powerpoint/2010/main" val="278901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WHR\A01200-02 SCCM\SCCM Study\Publications_Papers\2009-0300_ICU Book\Extra images for kirk\Mother Fances table as decent NS\Mother Frances overbead table1_with shading.jpg"/>
          <p:cNvPicPr>
            <a:picLocks noChangeAspect="1" noChangeArrowheads="1"/>
          </p:cNvPicPr>
          <p:nvPr/>
        </p:nvPicPr>
        <p:blipFill rotWithShape="1">
          <a:blip r:embed="rId3" cstate="print"/>
          <a:srcRect l="11288" t="31063" r="20864" b="34586"/>
          <a:stretch/>
        </p:blipFill>
        <p:spPr bwMode="auto">
          <a:xfrm>
            <a:off x="-13368" y="0"/>
            <a:ext cx="11657263" cy="6858000"/>
          </a:xfrm>
          <a:prstGeom prst="rect">
            <a:avLst/>
          </a:prstGeom>
          <a:noFill/>
          <a:ln w="177800">
            <a:noFill/>
            <a:miter lim="800000"/>
            <a:headEnd/>
            <a:tailEnd/>
          </a:ln>
        </p:spPr>
      </p:pic>
      <p:sp>
        <p:nvSpPr>
          <p:cNvPr id="4" name="TextBox 3">
            <a:extLst>
              <a:ext uri="{FF2B5EF4-FFF2-40B4-BE49-F238E27FC236}">
                <a16:creationId xmlns:a16="http://schemas.microsoft.com/office/drawing/2014/main" id="{047FA85D-0952-37F3-3451-FAC9563DCBE3}"/>
              </a:ext>
            </a:extLst>
          </p:cNvPr>
          <p:cNvSpPr txBox="1"/>
          <p:nvPr/>
        </p:nvSpPr>
        <p:spPr>
          <a:xfrm>
            <a:off x="6021124" y="6584598"/>
            <a:ext cx="4246073" cy="410967"/>
          </a:xfrm>
          <a:prstGeom prst="rect">
            <a:avLst/>
          </a:prstGeom>
          <a:noFill/>
        </p:spPr>
        <p:txBody>
          <a:bodyPr wrap="square" lIns="0">
            <a:noAutofit/>
          </a:bodyPr>
          <a:lstStyle/>
          <a:p>
            <a:pPr algn="r"/>
            <a:r>
              <a:rPr lang="en-US"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rPr>
              <a:t>Sketch by: Diana Anderson</a:t>
            </a:r>
            <a:endParaRPr lang="en-CA"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493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F32F4E4-10D1-4F48-A0CE-484ABD73D35C}"/>
              </a:ext>
            </a:extLst>
          </p:cNvPr>
          <p:cNvSpPr>
            <a:spLocks noGrp="1"/>
          </p:cNvSpPr>
          <p:nvPr>
            <p:ph type="title"/>
          </p:nvPr>
        </p:nvSpPr>
        <p:spPr>
          <a:xfrm>
            <a:off x="320040" y="486795"/>
            <a:ext cx="3638427" cy="640080"/>
          </a:xfrm>
        </p:spPr>
        <p:txBody>
          <a:bodyPr/>
          <a:lstStyle/>
          <a:p>
            <a:r>
              <a:rPr lang="en-US" sz="3600" b="0" dirty="0">
                <a:latin typeface="Arial" panose="020B0604020202020204" pitchFamily="34" charset="0"/>
                <a:cs typeface="Arial" panose="020B0604020202020204" pitchFamily="34" charset="0"/>
              </a:rPr>
              <a:t>Rating Matrix</a:t>
            </a:r>
          </a:p>
        </p:txBody>
      </p:sp>
      <p:pic>
        <p:nvPicPr>
          <p:cNvPr id="8" name="Picture 7">
            <a:extLst>
              <a:ext uri="{FF2B5EF4-FFF2-40B4-BE49-F238E27FC236}">
                <a16:creationId xmlns:a16="http://schemas.microsoft.com/office/drawing/2014/main" id="{922251C6-3E51-146A-836F-0DF729CF0F55}"/>
              </a:ext>
            </a:extLst>
          </p:cNvPr>
          <p:cNvPicPr>
            <a:picLocks noChangeAspect="1"/>
          </p:cNvPicPr>
          <p:nvPr/>
        </p:nvPicPr>
        <p:blipFill>
          <a:blip r:embed="rId2">
            <a:duotone>
              <a:schemeClr val="accent1">
                <a:shade val="45000"/>
                <a:satMod val="135000"/>
              </a:schemeClr>
              <a:prstClr val="white"/>
            </a:duotone>
          </a:blip>
          <a:stretch>
            <a:fillRect/>
          </a:stretch>
        </p:blipFill>
        <p:spPr>
          <a:xfrm>
            <a:off x="852182" y="1453943"/>
            <a:ext cx="1265735" cy="1499824"/>
          </a:xfrm>
          <a:prstGeom prst="rect">
            <a:avLst/>
          </a:prstGeom>
        </p:spPr>
      </p:pic>
      <p:sp>
        <p:nvSpPr>
          <p:cNvPr id="9" name="TextBox 8">
            <a:extLst>
              <a:ext uri="{FF2B5EF4-FFF2-40B4-BE49-F238E27FC236}">
                <a16:creationId xmlns:a16="http://schemas.microsoft.com/office/drawing/2014/main" id="{152CA272-9DF3-2F1A-456F-CC08704EF709}"/>
              </a:ext>
            </a:extLst>
          </p:cNvPr>
          <p:cNvSpPr txBox="1"/>
          <p:nvPr/>
        </p:nvSpPr>
        <p:spPr>
          <a:xfrm>
            <a:off x="852180" y="3029117"/>
            <a:ext cx="2019347" cy="1107996"/>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Building Physical Rating</a:t>
            </a:r>
          </a:p>
        </p:txBody>
      </p:sp>
      <p:pic>
        <p:nvPicPr>
          <p:cNvPr id="10" name="Picture 9">
            <a:extLst>
              <a:ext uri="{FF2B5EF4-FFF2-40B4-BE49-F238E27FC236}">
                <a16:creationId xmlns:a16="http://schemas.microsoft.com/office/drawing/2014/main" id="{DA34E815-1300-2ED8-1447-5D8704F0BFC2}"/>
              </a:ext>
            </a:extLst>
          </p:cNvPr>
          <p:cNvPicPr>
            <a:picLocks noChangeAspect="1"/>
          </p:cNvPicPr>
          <p:nvPr/>
        </p:nvPicPr>
        <p:blipFill>
          <a:blip r:embed="rId3">
            <a:duotone>
              <a:schemeClr val="accent1">
                <a:shade val="45000"/>
                <a:satMod val="135000"/>
              </a:schemeClr>
              <a:prstClr val="white"/>
            </a:duotone>
          </a:blip>
          <a:stretch>
            <a:fillRect/>
          </a:stretch>
        </p:blipFill>
        <p:spPr>
          <a:xfrm>
            <a:off x="3468715" y="1453941"/>
            <a:ext cx="1265736" cy="1499825"/>
          </a:xfrm>
          <a:prstGeom prst="rect">
            <a:avLst/>
          </a:prstGeom>
        </p:spPr>
      </p:pic>
      <p:sp>
        <p:nvSpPr>
          <p:cNvPr id="11" name="TextBox 10">
            <a:extLst>
              <a:ext uri="{FF2B5EF4-FFF2-40B4-BE49-F238E27FC236}">
                <a16:creationId xmlns:a16="http://schemas.microsoft.com/office/drawing/2014/main" id="{8648B886-9CB1-6679-AAFD-96F270AD8E21}"/>
              </a:ext>
            </a:extLst>
          </p:cNvPr>
          <p:cNvSpPr txBox="1"/>
          <p:nvPr/>
        </p:nvSpPr>
        <p:spPr>
          <a:xfrm>
            <a:off x="3468714" y="3029117"/>
            <a:ext cx="2788086" cy="2123658"/>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Building Functional Rating</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Departmental Functional Rating</a:t>
            </a:r>
          </a:p>
          <a:p>
            <a:endParaRPr lang="en-GB" sz="2200" b="1" dirty="0">
              <a:latin typeface="Arial" panose="020B0604020202020204" pitchFamily="34" charset="0"/>
              <a:cs typeface="Arial" panose="020B0604020202020204" pitchFamily="34" charset="0"/>
            </a:endParaRPr>
          </a:p>
        </p:txBody>
      </p:sp>
      <p:sp>
        <p:nvSpPr>
          <p:cNvPr id="12" name="Plus Sign 13">
            <a:extLst>
              <a:ext uri="{FF2B5EF4-FFF2-40B4-BE49-F238E27FC236}">
                <a16:creationId xmlns:a16="http://schemas.microsoft.com/office/drawing/2014/main" id="{44D00D27-FFB2-D715-86EF-2257D2C46D36}"/>
              </a:ext>
            </a:extLst>
          </p:cNvPr>
          <p:cNvSpPr/>
          <p:nvPr/>
        </p:nvSpPr>
        <p:spPr>
          <a:xfrm>
            <a:off x="2525085" y="2166599"/>
            <a:ext cx="536461" cy="5364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mj-lt"/>
            </a:endParaRPr>
          </a:p>
        </p:txBody>
      </p:sp>
      <p:sp>
        <p:nvSpPr>
          <p:cNvPr id="13" name="Equals 14">
            <a:extLst>
              <a:ext uri="{FF2B5EF4-FFF2-40B4-BE49-F238E27FC236}">
                <a16:creationId xmlns:a16="http://schemas.microsoft.com/office/drawing/2014/main" id="{CC11570F-6688-D392-1887-600F11AD02D2}"/>
              </a:ext>
            </a:extLst>
          </p:cNvPr>
          <p:cNvSpPr/>
          <p:nvPr/>
        </p:nvSpPr>
        <p:spPr>
          <a:xfrm>
            <a:off x="5446486" y="2186750"/>
            <a:ext cx="536461" cy="5364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latin typeface="+mj-lt"/>
            </a:endParaRPr>
          </a:p>
        </p:txBody>
      </p:sp>
      <p:sp>
        <p:nvSpPr>
          <p:cNvPr id="14" name="TextBox 13">
            <a:extLst>
              <a:ext uri="{FF2B5EF4-FFF2-40B4-BE49-F238E27FC236}">
                <a16:creationId xmlns:a16="http://schemas.microsoft.com/office/drawing/2014/main" id="{AD71B6D7-1D0B-FC69-86AB-E7283B0DC776}"/>
              </a:ext>
            </a:extLst>
          </p:cNvPr>
          <p:cNvSpPr txBox="1"/>
          <p:nvPr/>
        </p:nvSpPr>
        <p:spPr>
          <a:xfrm>
            <a:off x="37454" y="4930146"/>
            <a:ext cx="6945513" cy="1938992"/>
          </a:xfrm>
          <a:prstGeom prst="rect">
            <a:avLst/>
          </a:prstGeom>
          <a:noFill/>
        </p:spPr>
        <p:txBody>
          <a:bodyPr wrap="square" rtlCol="0">
            <a:spAutoFit/>
          </a:bodyPr>
          <a:lstStyle/>
          <a:p>
            <a:pPr lvl="1">
              <a:lnSpc>
                <a:spcPct val="100000"/>
              </a:lnSpc>
            </a:pPr>
            <a:r>
              <a:rPr lang="en-US" sz="2000" b="1" dirty="0">
                <a:solidFill>
                  <a:srgbClr val="96D752"/>
                </a:solidFill>
                <a:latin typeface="Arial" panose="020B0604020202020204" pitchFamily="34" charset="0"/>
                <a:cs typeface="Arial" panose="020B0604020202020204" pitchFamily="34" charset="0"/>
              </a:rPr>
              <a:t>Retain</a:t>
            </a:r>
            <a:r>
              <a:rPr lang="en-US" sz="2000" b="1" dirty="0">
                <a:latin typeface="Arial" panose="020B0604020202020204" pitchFamily="34" charset="0"/>
                <a:cs typeface="Arial" panose="020B0604020202020204" pitchFamily="34" charset="0"/>
              </a:rPr>
              <a:t> </a:t>
            </a:r>
          </a:p>
          <a:p>
            <a:pPr lvl="1">
              <a:lnSpc>
                <a:spcPct val="100000"/>
              </a:lnSpc>
            </a:pPr>
            <a:r>
              <a:rPr lang="en-US" sz="2000" dirty="0">
                <a:latin typeface="Arial" panose="020B0604020202020204" pitchFamily="34" charset="0"/>
                <a:cs typeface="Arial" panose="020B0604020202020204" pitchFamily="34" charset="0"/>
              </a:rPr>
              <a:t>Buildings that achieve a high score in physical and functional performance.  </a:t>
            </a:r>
          </a:p>
          <a:p>
            <a:pPr lvl="1">
              <a:lnSpc>
                <a:spcPct val="100000"/>
              </a:lnSpc>
            </a:pPr>
            <a:r>
              <a:rPr lang="en-US" sz="2000" b="1" dirty="0">
                <a:solidFill>
                  <a:srgbClr val="D98200"/>
                </a:solidFill>
                <a:latin typeface="Arial" panose="020B0604020202020204" pitchFamily="34" charset="0"/>
                <a:cs typeface="Arial" panose="020B0604020202020204" pitchFamily="34" charset="0"/>
              </a:rPr>
              <a:t>Refurbish</a:t>
            </a:r>
          </a:p>
          <a:p>
            <a:pPr lvl="1">
              <a:lnSpc>
                <a:spcPct val="100000"/>
              </a:lnSpc>
            </a:pPr>
            <a:r>
              <a:rPr lang="en-US" sz="2000" dirty="0">
                <a:latin typeface="Arial" panose="020B0604020202020204" pitchFamily="34" charset="0"/>
                <a:cs typeface="Arial" panose="020B0604020202020204" pitchFamily="34" charset="0"/>
              </a:rPr>
              <a:t>Buildings that achieve a physical performance of under 50% but achieve a great functional performance</a:t>
            </a:r>
            <a:endParaRPr lang="en-GB"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44839F6-3C21-D076-CA27-93E39BA46BC3}"/>
              </a:ext>
            </a:extLst>
          </p:cNvPr>
          <p:cNvSpPr txBox="1"/>
          <p:nvPr/>
        </p:nvSpPr>
        <p:spPr>
          <a:xfrm>
            <a:off x="6489600" y="4995458"/>
            <a:ext cx="5702400" cy="1938992"/>
          </a:xfrm>
          <a:prstGeom prst="rect">
            <a:avLst/>
          </a:prstGeom>
          <a:noFill/>
        </p:spPr>
        <p:txBody>
          <a:bodyPr wrap="square" rtlCol="0">
            <a:spAutoFit/>
          </a:bodyPr>
          <a:lstStyle/>
          <a:p>
            <a:pPr lvl="1">
              <a:lnSpc>
                <a:spcPct val="100000"/>
              </a:lnSpc>
            </a:pPr>
            <a:r>
              <a:rPr lang="en-US" sz="2000" b="1" dirty="0">
                <a:solidFill>
                  <a:srgbClr val="157BC5"/>
                </a:solidFill>
                <a:latin typeface="Arial" panose="020B0604020202020204" pitchFamily="34" charset="0"/>
                <a:cs typeface="Arial" panose="020B0604020202020204" pitchFamily="34" charset="0"/>
              </a:rPr>
              <a:t>Repurpose</a:t>
            </a:r>
          </a:p>
          <a:p>
            <a:pPr lvl="1">
              <a:lnSpc>
                <a:spcPct val="100000"/>
              </a:lnSpc>
            </a:pPr>
            <a:r>
              <a:rPr lang="en-US" sz="2000" dirty="0">
                <a:latin typeface="Arial" panose="020B0604020202020204" pitchFamily="34" charset="0"/>
                <a:cs typeface="Arial" panose="020B0604020202020204" pitchFamily="34" charset="0"/>
              </a:rPr>
              <a:t>Buildings that achieve a low functional score but are physically performing well</a:t>
            </a:r>
          </a:p>
          <a:p>
            <a:pPr lvl="1">
              <a:lnSpc>
                <a:spcPct val="100000"/>
              </a:lnSpc>
            </a:pPr>
            <a:r>
              <a:rPr lang="en-US" sz="2000" b="1" dirty="0">
                <a:solidFill>
                  <a:srgbClr val="7130A2"/>
                </a:solidFill>
                <a:latin typeface="Arial" panose="020B0604020202020204" pitchFamily="34" charset="0"/>
                <a:cs typeface="Arial" panose="020B0604020202020204" pitchFamily="34" charset="0"/>
              </a:rPr>
              <a:t>Review</a:t>
            </a:r>
          </a:p>
          <a:p>
            <a:pPr lvl="1">
              <a:lnSpc>
                <a:spcPct val="100000"/>
              </a:lnSpc>
            </a:pPr>
            <a:r>
              <a:rPr lang="en-US" sz="2000" dirty="0">
                <a:latin typeface="Arial" panose="020B0604020202020204" pitchFamily="34" charset="0"/>
                <a:cs typeface="Arial" panose="020B0604020202020204" pitchFamily="34" charset="0"/>
              </a:rPr>
              <a:t>Low score in both functionality and physical performance. </a:t>
            </a:r>
            <a:endParaRPr lang="en-GB" sz="2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A46BFBD-3BA7-333C-6394-346665ADE2F9}"/>
              </a:ext>
            </a:extLst>
          </p:cNvPr>
          <p:cNvPicPr>
            <a:picLocks noChangeAspect="1"/>
          </p:cNvPicPr>
          <p:nvPr/>
        </p:nvPicPr>
        <p:blipFill>
          <a:blip r:embed="rId4"/>
          <a:stretch>
            <a:fillRect/>
          </a:stretch>
        </p:blipFill>
        <p:spPr>
          <a:xfrm>
            <a:off x="6778870" y="269280"/>
            <a:ext cx="5830621" cy="4661378"/>
          </a:xfrm>
          <a:prstGeom prst="rect">
            <a:avLst/>
          </a:prstGeom>
        </p:spPr>
      </p:pic>
      <p:sp>
        <p:nvSpPr>
          <p:cNvPr id="17" name="Oval 16">
            <a:extLst>
              <a:ext uri="{FF2B5EF4-FFF2-40B4-BE49-F238E27FC236}">
                <a16:creationId xmlns:a16="http://schemas.microsoft.com/office/drawing/2014/main" id="{36DE4DBA-7FC8-D5F1-0F67-3A32094F5622}"/>
              </a:ext>
            </a:extLst>
          </p:cNvPr>
          <p:cNvSpPr/>
          <p:nvPr/>
        </p:nvSpPr>
        <p:spPr>
          <a:xfrm>
            <a:off x="10059029" y="1453941"/>
            <a:ext cx="456586" cy="466707"/>
          </a:xfrm>
          <a:prstGeom prst="ellipse">
            <a:avLst/>
          </a:prstGeom>
          <a:solidFill>
            <a:srgbClr val="92D050">
              <a:alpha val="70000"/>
            </a:srgb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p>
        </p:txBody>
      </p:sp>
    </p:spTree>
    <p:extLst>
      <p:ext uri="{BB962C8B-B14F-4D97-AF65-F5344CB8AC3E}">
        <p14:creationId xmlns:p14="http://schemas.microsoft.com/office/powerpoint/2010/main" val="2782744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F32F4E4-10D1-4F48-A0CE-484ABD73D35C}"/>
              </a:ext>
            </a:extLst>
          </p:cNvPr>
          <p:cNvSpPr>
            <a:spLocks noGrp="1"/>
          </p:cNvSpPr>
          <p:nvPr>
            <p:ph type="title"/>
          </p:nvPr>
        </p:nvSpPr>
        <p:spPr>
          <a:xfrm>
            <a:off x="320040" y="486795"/>
            <a:ext cx="11521440" cy="640080"/>
          </a:xfrm>
        </p:spPr>
        <p:txBody>
          <a:bodyPr/>
          <a:lstStyle/>
          <a:p>
            <a:r>
              <a:rPr lang="en-US" sz="3600" b="0" dirty="0">
                <a:latin typeface="Arial" panose="020B0604020202020204" pitchFamily="34" charset="0"/>
                <a:cs typeface="Arial" panose="020B0604020202020204" pitchFamily="34" charset="0"/>
              </a:rPr>
              <a:t>Combined Assessment Maps</a:t>
            </a:r>
          </a:p>
        </p:txBody>
      </p:sp>
      <p:sp>
        <p:nvSpPr>
          <p:cNvPr id="4" name="TextBox 3">
            <a:extLst>
              <a:ext uri="{FF2B5EF4-FFF2-40B4-BE49-F238E27FC236}">
                <a16:creationId xmlns:a16="http://schemas.microsoft.com/office/drawing/2014/main" id="{152CA272-9DF3-2F1A-456F-CC08704EF709}"/>
              </a:ext>
            </a:extLst>
          </p:cNvPr>
          <p:cNvSpPr txBox="1"/>
          <p:nvPr/>
        </p:nvSpPr>
        <p:spPr>
          <a:xfrm>
            <a:off x="442872" y="4176425"/>
            <a:ext cx="2082213" cy="2462213"/>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Building Physical Rating </a:t>
            </a:r>
          </a:p>
          <a:p>
            <a:pPr algn="ctr"/>
            <a:r>
              <a:rPr lang="en-US" sz="2200" b="1" dirty="0">
                <a:latin typeface="Arial" panose="020B0604020202020204" pitchFamily="34" charset="0"/>
                <a:cs typeface="Arial" panose="020B0604020202020204" pitchFamily="34" charset="0"/>
              </a:rPr>
              <a:t>+ </a:t>
            </a:r>
          </a:p>
          <a:p>
            <a:pPr algn="ctr"/>
            <a:r>
              <a:rPr lang="en-US" sz="2200" b="1" dirty="0">
                <a:latin typeface="Arial" panose="020B0604020202020204" pitchFamily="34" charset="0"/>
                <a:cs typeface="Arial" panose="020B0604020202020204" pitchFamily="34" charset="0"/>
              </a:rPr>
              <a:t>Departmental Functional Rating</a:t>
            </a:r>
          </a:p>
        </p:txBody>
      </p:sp>
      <p:sp>
        <p:nvSpPr>
          <p:cNvPr id="5" name="Plus Sign 13">
            <a:extLst>
              <a:ext uri="{FF2B5EF4-FFF2-40B4-BE49-F238E27FC236}">
                <a16:creationId xmlns:a16="http://schemas.microsoft.com/office/drawing/2014/main" id="{44D00D27-FFB2-D715-86EF-2257D2C46D36}"/>
              </a:ext>
            </a:extLst>
          </p:cNvPr>
          <p:cNvSpPr/>
          <p:nvPr/>
        </p:nvSpPr>
        <p:spPr>
          <a:xfrm>
            <a:off x="2525085" y="2750635"/>
            <a:ext cx="536461" cy="53646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mj-lt"/>
            </a:endParaRPr>
          </a:p>
        </p:txBody>
      </p:sp>
      <p:sp>
        <p:nvSpPr>
          <p:cNvPr id="6" name="Equals 14">
            <a:extLst>
              <a:ext uri="{FF2B5EF4-FFF2-40B4-BE49-F238E27FC236}">
                <a16:creationId xmlns:a16="http://schemas.microsoft.com/office/drawing/2014/main" id="{CC11570F-6688-D392-1887-600F11AD02D2}"/>
              </a:ext>
            </a:extLst>
          </p:cNvPr>
          <p:cNvSpPr/>
          <p:nvPr/>
        </p:nvSpPr>
        <p:spPr>
          <a:xfrm>
            <a:off x="5446486" y="2770786"/>
            <a:ext cx="536461" cy="5364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latin typeface="+mj-lt"/>
            </a:endParaRPr>
          </a:p>
        </p:txBody>
      </p:sp>
      <p:pic>
        <p:nvPicPr>
          <p:cNvPr id="7" name="Picture 6">
            <a:extLst>
              <a:ext uri="{FF2B5EF4-FFF2-40B4-BE49-F238E27FC236}">
                <a16:creationId xmlns:a16="http://schemas.microsoft.com/office/drawing/2014/main" id="{93833B88-9116-A9D5-521C-21B55C271AAE}"/>
              </a:ext>
            </a:extLst>
          </p:cNvPr>
          <p:cNvPicPr>
            <a:picLocks noChangeAspect="1"/>
          </p:cNvPicPr>
          <p:nvPr/>
        </p:nvPicPr>
        <p:blipFill>
          <a:blip r:embed="rId3"/>
          <a:stretch>
            <a:fillRect/>
          </a:stretch>
        </p:blipFill>
        <p:spPr>
          <a:xfrm>
            <a:off x="6411319" y="1571194"/>
            <a:ext cx="4411907" cy="3151362"/>
          </a:xfrm>
          <a:prstGeom prst="rect">
            <a:avLst/>
          </a:prstGeom>
        </p:spPr>
      </p:pic>
      <p:pic>
        <p:nvPicPr>
          <p:cNvPr id="8" name="Picture 7">
            <a:extLst>
              <a:ext uri="{FF2B5EF4-FFF2-40B4-BE49-F238E27FC236}">
                <a16:creationId xmlns:a16="http://schemas.microsoft.com/office/drawing/2014/main" id="{DFFC30C7-FDAC-7B1D-9B89-2C55445708F0}"/>
              </a:ext>
            </a:extLst>
          </p:cNvPr>
          <p:cNvPicPr>
            <a:picLocks noChangeAspect="1"/>
          </p:cNvPicPr>
          <p:nvPr/>
        </p:nvPicPr>
        <p:blipFill>
          <a:blip r:embed="rId4"/>
          <a:stretch>
            <a:fillRect/>
          </a:stretch>
        </p:blipFill>
        <p:spPr>
          <a:xfrm>
            <a:off x="9356133" y="4190648"/>
            <a:ext cx="1467093" cy="523962"/>
          </a:xfrm>
          <a:prstGeom prst="rect">
            <a:avLst/>
          </a:prstGeom>
        </p:spPr>
      </p:pic>
      <p:pic>
        <p:nvPicPr>
          <p:cNvPr id="9" name="Picture 8">
            <a:extLst>
              <a:ext uri="{FF2B5EF4-FFF2-40B4-BE49-F238E27FC236}">
                <a16:creationId xmlns:a16="http://schemas.microsoft.com/office/drawing/2014/main" id="{84103F27-FEFD-31E2-1B69-F5ED54B69596}"/>
              </a:ext>
            </a:extLst>
          </p:cNvPr>
          <p:cNvPicPr>
            <a:picLocks noChangeAspect="1"/>
          </p:cNvPicPr>
          <p:nvPr/>
        </p:nvPicPr>
        <p:blipFill rotWithShape="1">
          <a:blip r:embed="rId5"/>
          <a:srcRect r="14141"/>
          <a:stretch/>
        </p:blipFill>
        <p:spPr>
          <a:xfrm>
            <a:off x="442872" y="1867707"/>
            <a:ext cx="2267135" cy="2111008"/>
          </a:xfrm>
          <a:prstGeom prst="rect">
            <a:avLst/>
          </a:prstGeom>
        </p:spPr>
      </p:pic>
      <p:pic>
        <p:nvPicPr>
          <p:cNvPr id="10" name="Picture 9">
            <a:extLst>
              <a:ext uri="{FF2B5EF4-FFF2-40B4-BE49-F238E27FC236}">
                <a16:creationId xmlns:a16="http://schemas.microsoft.com/office/drawing/2014/main" id="{B880D17B-7F78-4285-BB4B-0B49DA617083}"/>
              </a:ext>
            </a:extLst>
          </p:cNvPr>
          <p:cNvPicPr>
            <a:picLocks noChangeAspect="1"/>
          </p:cNvPicPr>
          <p:nvPr/>
        </p:nvPicPr>
        <p:blipFill>
          <a:blip r:embed="rId6"/>
          <a:stretch>
            <a:fillRect/>
          </a:stretch>
        </p:blipFill>
        <p:spPr>
          <a:xfrm>
            <a:off x="3223527" y="1734410"/>
            <a:ext cx="1827590" cy="2280501"/>
          </a:xfrm>
          <a:prstGeom prst="rect">
            <a:avLst/>
          </a:prstGeom>
        </p:spPr>
      </p:pic>
      <p:sp>
        <p:nvSpPr>
          <p:cNvPr id="11" name="TextBox 10">
            <a:extLst>
              <a:ext uri="{FF2B5EF4-FFF2-40B4-BE49-F238E27FC236}">
                <a16:creationId xmlns:a16="http://schemas.microsoft.com/office/drawing/2014/main" id="{9C3639AB-3929-ED20-8A7A-25AA2C7D34FE}"/>
              </a:ext>
            </a:extLst>
          </p:cNvPr>
          <p:cNvSpPr txBox="1"/>
          <p:nvPr/>
        </p:nvSpPr>
        <p:spPr>
          <a:xfrm>
            <a:off x="3068879" y="4190648"/>
            <a:ext cx="2136886" cy="2123658"/>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Geographical info by assessed site</a:t>
            </a:r>
          </a:p>
          <a:p>
            <a:pPr algn="ctr"/>
            <a:r>
              <a:rPr lang="en-US" sz="2200" b="1" dirty="0">
                <a:latin typeface="Arial" panose="020B0604020202020204" pitchFamily="34" charset="0"/>
                <a:cs typeface="Arial" panose="020B0604020202020204" pitchFamily="34" charset="0"/>
              </a:rPr>
              <a:t>+/-</a:t>
            </a:r>
          </a:p>
          <a:p>
            <a:pPr algn="ctr"/>
            <a:r>
              <a:rPr lang="en-US" sz="2200" b="1" dirty="0">
                <a:latin typeface="Arial" panose="020B0604020202020204" pitchFamily="34" charset="0"/>
                <a:cs typeface="Arial" panose="020B0604020202020204" pitchFamily="34" charset="0"/>
              </a:rPr>
              <a:t>Demographic overlay</a:t>
            </a:r>
          </a:p>
        </p:txBody>
      </p:sp>
      <p:sp>
        <p:nvSpPr>
          <p:cNvPr id="12" name="TextBox 11">
            <a:extLst>
              <a:ext uri="{FF2B5EF4-FFF2-40B4-BE49-F238E27FC236}">
                <a16:creationId xmlns:a16="http://schemas.microsoft.com/office/drawing/2014/main" id="{61E88207-23AF-A502-6F2C-94D6C1E26B77}"/>
              </a:ext>
            </a:extLst>
          </p:cNvPr>
          <p:cNvSpPr txBox="1"/>
          <p:nvPr/>
        </p:nvSpPr>
        <p:spPr>
          <a:xfrm>
            <a:off x="6411318" y="1071402"/>
            <a:ext cx="4921482"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Regional Ratings by Department</a:t>
            </a:r>
          </a:p>
        </p:txBody>
      </p:sp>
      <p:pic>
        <p:nvPicPr>
          <p:cNvPr id="15" name="Picture 14">
            <a:extLst>
              <a:ext uri="{FF2B5EF4-FFF2-40B4-BE49-F238E27FC236}">
                <a16:creationId xmlns:a16="http://schemas.microsoft.com/office/drawing/2014/main" id="{A586C12D-BBA8-0924-D18E-BA24528180F1}"/>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14635755" y="1443184"/>
            <a:ext cx="4608186" cy="3134421"/>
          </a:xfrm>
          <a:prstGeom prst="rect">
            <a:avLst/>
          </a:prstGeom>
        </p:spPr>
      </p:pic>
      <p:pic>
        <p:nvPicPr>
          <p:cNvPr id="16" name="Picture 15" descr="A group of yellow and green circles&#10;&#10;Description automatically generated">
            <a:extLst>
              <a:ext uri="{FF2B5EF4-FFF2-40B4-BE49-F238E27FC236}">
                <a16:creationId xmlns:a16="http://schemas.microsoft.com/office/drawing/2014/main" id="{6772CE45-48C5-9383-F2B2-CDB77B95C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92149" y="1768876"/>
            <a:ext cx="2814181" cy="2308671"/>
          </a:xfrm>
          <a:prstGeom prst="rect">
            <a:avLst/>
          </a:prstGeom>
        </p:spPr>
      </p:pic>
    </p:spTree>
    <p:extLst>
      <p:ext uri="{BB962C8B-B14F-4D97-AF65-F5344CB8AC3E}">
        <p14:creationId xmlns:p14="http://schemas.microsoft.com/office/powerpoint/2010/main" val="1491904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7217ADB3-E247-40E5-A8AA-4522952CA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2" name="TextBox 1">
            <a:extLst>
              <a:ext uri="{FF2B5EF4-FFF2-40B4-BE49-F238E27FC236}">
                <a16:creationId xmlns:a16="http://schemas.microsoft.com/office/drawing/2014/main" id="{4715F139-3087-44D6-88CB-B85029176896}"/>
              </a:ext>
            </a:extLst>
          </p:cNvPr>
          <p:cNvSpPr txBox="1"/>
          <p:nvPr/>
        </p:nvSpPr>
        <p:spPr>
          <a:xfrm>
            <a:off x="-1" y="0"/>
            <a:ext cx="4171309" cy="6858000"/>
          </a:xfrm>
          <a:prstGeom prst="rect">
            <a:avLst/>
          </a:prstGeom>
          <a:solidFill>
            <a:schemeClr val="bg1">
              <a:lumMod val="95000"/>
            </a:schemeClr>
          </a:solidFill>
        </p:spPr>
        <p:txBody>
          <a:bodyPr wrap="square" rtlCol="0">
            <a:spAutoFit/>
          </a:bodyPr>
          <a:lstStyle/>
          <a:p>
            <a:endParaRPr lang="en-GB"/>
          </a:p>
        </p:txBody>
      </p:sp>
      <p:sp>
        <p:nvSpPr>
          <p:cNvPr id="21" name="Title 2">
            <a:extLst>
              <a:ext uri="{FF2B5EF4-FFF2-40B4-BE49-F238E27FC236}">
                <a16:creationId xmlns:a16="http://schemas.microsoft.com/office/drawing/2014/main" id="{E1F958A2-8215-443C-B4B7-B9D4A11DA932}"/>
              </a:ext>
            </a:extLst>
          </p:cNvPr>
          <p:cNvSpPr txBox="1">
            <a:spLocks/>
          </p:cNvSpPr>
          <p:nvPr/>
        </p:nvSpPr>
        <p:spPr>
          <a:xfrm>
            <a:off x="769717" y="3164061"/>
            <a:ext cx="3649820" cy="1401340"/>
          </a:xfrm>
          <a:prstGeom prst="rect">
            <a:avLst/>
          </a:prstGeom>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000">
              <a:solidFill>
                <a:schemeClr val="bg1"/>
              </a:solidFill>
              <a:cs typeface="Jacobs Chronos"/>
            </a:endParaRPr>
          </a:p>
        </p:txBody>
      </p:sp>
      <p:sp>
        <p:nvSpPr>
          <p:cNvPr id="11" name="Title 2">
            <a:extLst>
              <a:ext uri="{FF2B5EF4-FFF2-40B4-BE49-F238E27FC236}">
                <a16:creationId xmlns:a16="http://schemas.microsoft.com/office/drawing/2014/main" id="{17D1F424-F3BA-4C66-B3A3-CD635817304A}"/>
              </a:ext>
            </a:extLst>
          </p:cNvPr>
          <p:cNvSpPr txBox="1">
            <a:spLocks/>
          </p:cNvSpPr>
          <p:nvPr/>
        </p:nvSpPr>
        <p:spPr>
          <a:xfrm>
            <a:off x="897510" y="3009460"/>
            <a:ext cx="3394234" cy="571013"/>
          </a:xfrm>
          <a:prstGeom prst="rect">
            <a:avLst/>
          </a:prstGeom>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dirty="0">
                <a:latin typeface="Arial" panose="020B0604020202020204" pitchFamily="34" charset="0"/>
                <a:ea typeface="+mj-lt"/>
                <a:cs typeface="Arial" panose="020B0604020202020204" pitchFamily="34" charset="0"/>
              </a:rPr>
              <a:t>Discussion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95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89" t="9375" r="260" b="13333"/>
          <a:stretch/>
        </p:blipFill>
        <p:spPr>
          <a:xfrm>
            <a:off x="-29325" y="0"/>
            <a:ext cx="11908757" cy="6858000"/>
          </a:xfrm>
          <a:prstGeom prst="rect">
            <a:avLst/>
          </a:prstGeom>
        </p:spPr>
      </p:pic>
      <p:sp>
        <p:nvSpPr>
          <p:cNvPr id="3" name="TextBox 2">
            <a:extLst>
              <a:ext uri="{FF2B5EF4-FFF2-40B4-BE49-F238E27FC236}">
                <a16:creationId xmlns:a16="http://schemas.microsoft.com/office/drawing/2014/main" id="{047FA85D-0952-37F3-3451-FAC9563DCBE3}"/>
              </a:ext>
            </a:extLst>
          </p:cNvPr>
          <p:cNvSpPr txBox="1"/>
          <p:nvPr/>
        </p:nvSpPr>
        <p:spPr>
          <a:xfrm>
            <a:off x="1326725" y="6612632"/>
            <a:ext cx="4246073" cy="410967"/>
          </a:xfrm>
          <a:prstGeom prst="rect">
            <a:avLst/>
          </a:prstGeom>
          <a:noFill/>
        </p:spPr>
        <p:txBody>
          <a:bodyPr wrap="square" lIns="0">
            <a:noAutofit/>
          </a:bodyPr>
          <a:lstStyle/>
          <a:p>
            <a:r>
              <a:rPr lang="en-US"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rPr>
              <a:t>Sketch by: Diana Anderson</a:t>
            </a:r>
            <a:endParaRPr lang="en-CA" sz="1200" i="1" dirty="0">
              <a:solidFill>
                <a:schemeClr val="accent4"/>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910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 with yellow stairs&#10;&#10;Description automatically generated">
            <a:extLst>
              <a:ext uri="{FF2B5EF4-FFF2-40B4-BE49-F238E27FC236}">
                <a16:creationId xmlns:a16="http://schemas.microsoft.com/office/drawing/2014/main" id="{8E8FA21B-5907-72DA-6DF7-87DE878F5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
          <a:stretch/>
        </p:blipFill>
        <p:spPr>
          <a:xfrm>
            <a:off x="5597851" y="379450"/>
            <a:ext cx="6591300" cy="5655590"/>
          </a:xfrm>
          <a:prstGeom prst="rect">
            <a:avLst/>
          </a:prstGeom>
        </p:spPr>
      </p:pic>
      <p:sp>
        <p:nvSpPr>
          <p:cNvPr id="4" name="Text Placeholder 3">
            <a:extLst>
              <a:ext uri="{FF2B5EF4-FFF2-40B4-BE49-F238E27FC236}">
                <a16:creationId xmlns:a16="http://schemas.microsoft.com/office/drawing/2014/main" id="{9E5F5DAE-4BF7-44AB-B60B-1F09F2A3671A}"/>
              </a:ext>
            </a:extLst>
          </p:cNvPr>
          <p:cNvSpPr>
            <a:spLocks noGrp="1"/>
          </p:cNvSpPr>
          <p:nvPr>
            <p:ph type="body" sz="half" idx="2"/>
          </p:nvPr>
        </p:nvSpPr>
        <p:spPr>
          <a:xfrm>
            <a:off x="604801" y="2290320"/>
            <a:ext cx="4399199" cy="1969770"/>
          </a:xfrm>
        </p:spPr>
        <p:txBody>
          <a:bodyPr wrap="square">
            <a:spAutoFit/>
          </a:bodyPr>
          <a:lstStyle/>
          <a:p>
            <a:pPr>
              <a:lnSpc>
                <a:spcPct val="100000"/>
              </a:lnSpc>
              <a:spcBef>
                <a:spcPts val="0"/>
              </a:spcBef>
            </a:pPr>
            <a:r>
              <a:rPr lang="en-US" sz="3200" i="1" dirty="0">
                <a:effectLst/>
                <a:latin typeface="Arial" panose="020B0604020202020204" pitchFamily="34" charset="0"/>
                <a:ea typeface="Calibri" panose="020F0502020204030204" pitchFamily="34" charset="0"/>
                <a:cs typeface="Arial" panose="020B0604020202020204" pitchFamily="34" charset="0"/>
              </a:rPr>
              <a:t>The built environment is a parameter of care and must be considered alongside the others.</a:t>
            </a:r>
          </a:p>
        </p:txBody>
      </p:sp>
      <p:sp>
        <p:nvSpPr>
          <p:cNvPr id="11" name="TextBox 10">
            <a:extLst>
              <a:ext uri="{FF2B5EF4-FFF2-40B4-BE49-F238E27FC236}">
                <a16:creationId xmlns:a16="http://schemas.microsoft.com/office/drawing/2014/main" id="{CD66855C-E1C1-D2E8-8993-1C69AB36CF39}"/>
              </a:ext>
            </a:extLst>
          </p:cNvPr>
          <p:cNvSpPr txBox="1"/>
          <p:nvPr/>
        </p:nvSpPr>
        <p:spPr>
          <a:xfrm>
            <a:off x="5533051" y="6066529"/>
            <a:ext cx="4354229" cy="276999"/>
          </a:xfrm>
          <a:prstGeom prst="rect">
            <a:avLst/>
          </a:prstGeom>
          <a:noFill/>
        </p:spPr>
        <p:txBody>
          <a:bodyPr wrap="square" rtlCol="0" anchor="b" anchorCtr="0">
            <a:spAutoFit/>
          </a:bodyPr>
          <a:lstStyle/>
          <a:p>
            <a:pPr marL="400050" marR="0" lvl="0" indent="-400050" algn="l" defTabSz="914400" rtl="0" eaLnBrk="1" fontAlgn="auto" latinLnBrk="0" hangingPunct="1">
              <a:lnSpc>
                <a:spcPct val="100000"/>
              </a:lnSpc>
              <a:spcBef>
                <a:spcPts val="0"/>
              </a:spcBef>
              <a:spcAft>
                <a:spcPts val="600"/>
              </a:spcAft>
              <a:buClrTx/>
              <a:buSzTx/>
              <a:buFontTx/>
              <a:buNone/>
              <a:tabLst>
                <a:tab pos="400050" algn="l"/>
              </a:tabLst>
              <a:defRPr/>
            </a:pPr>
            <a:r>
              <a:rPr kumimoji="0" lang="en-US" sz="1200" b="0" i="1" u="none" strike="noStrike" kern="1200" cap="none" spc="0" normalizeH="0" baseline="0" noProof="0" dirty="0">
                <a:ln>
                  <a:noFill/>
                </a:ln>
                <a:solidFill>
                  <a:srgbClr val="284163"/>
                </a:solidFill>
                <a:effectLst/>
                <a:uLnTx/>
                <a:uFillTx/>
                <a:latin typeface="Arial Narrow" panose="020B0606020202030204" pitchFamily="34" charset="0"/>
                <a:ea typeface="Calibri" panose="020F0502020204030204" pitchFamily="34" charset="0"/>
                <a:cs typeface="Times New Roman" panose="02020603050405020304" pitchFamily="18" charset="0"/>
              </a:rPr>
              <a:t>Project:</a:t>
            </a:r>
            <a:r>
              <a:rPr kumimoji="0" lang="en-US" sz="1200" b="0" i="1" u="none" strike="noStrike" kern="1200" cap="none" spc="0" normalizeH="0" noProof="0" dirty="0">
                <a:ln>
                  <a:noFill/>
                </a:ln>
                <a:solidFill>
                  <a:srgbClr val="284163"/>
                </a:solidFill>
                <a:effectLst/>
                <a:uLnTx/>
                <a:uFillTx/>
                <a:latin typeface="Arial Narrow" panose="020B0606020202030204" pitchFamily="34" charset="0"/>
                <a:ea typeface="Calibri" panose="020F0502020204030204" pitchFamily="34" charset="0"/>
                <a:cs typeface="Times New Roman" panose="02020603050405020304" pitchFamily="18" charset="0"/>
              </a:rPr>
              <a:t> </a:t>
            </a:r>
            <a:r>
              <a:rPr kumimoji="0" lang="en-US" sz="1200" b="0" i="1" u="none" strike="noStrike" kern="1200" cap="none" spc="0" normalizeH="0" baseline="0" noProof="0" dirty="0">
                <a:ln>
                  <a:noFill/>
                </a:ln>
                <a:solidFill>
                  <a:srgbClr val="284163"/>
                </a:solidFill>
                <a:effectLst/>
                <a:uLnTx/>
                <a:uFillTx/>
                <a:latin typeface="Arial Narrow" panose="020B0606020202030204" pitchFamily="34" charset="0"/>
                <a:ea typeface="Calibri" panose="020F0502020204030204" pitchFamily="34" charset="0"/>
                <a:cs typeface="Times New Roman" panose="02020603050405020304" pitchFamily="18" charset="0"/>
              </a:rPr>
              <a:t>Family Tree Clinic, Minneapolis MN; </a:t>
            </a:r>
            <a:r>
              <a:rPr kumimoji="0" lang="en-US" sz="1200" b="0" i="1" u="none" strike="noStrike" kern="1200" cap="none" spc="0" normalizeH="0" baseline="0" noProof="0" dirty="0" err="1">
                <a:ln>
                  <a:noFill/>
                </a:ln>
                <a:solidFill>
                  <a:srgbClr val="284163"/>
                </a:solidFill>
                <a:effectLst/>
                <a:uLnTx/>
                <a:uFillTx/>
                <a:latin typeface="Arial Narrow" panose="020B0606020202030204" pitchFamily="34" charset="0"/>
                <a:ea typeface="Calibri" panose="020F0502020204030204" pitchFamily="34" charset="0"/>
                <a:cs typeface="Times New Roman" panose="02020603050405020304" pitchFamily="18" charset="0"/>
              </a:rPr>
              <a:t>Perkins&amp;Will</a:t>
            </a:r>
            <a:endParaRPr kumimoji="0" lang="en-US" sz="1200" b="0" i="1" u="none" strike="noStrike" kern="1200" cap="none" spc="0" normalizeH="0" baseline="0" noProof="0" dirty="0">
              <a:ln>
                <a:noFill/>
              </a:ln>
              <a:solidFill>
                <a:srgbClr val="284163"/>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Title 2">
            <a:extLst>
              <a:ext uri="{FF2B5EF4-FFF2-40B4-BE49-F238E27FC236}">
                <a16:creationId xmlns:a16="http://schemas.microsoft.com/office/drawing/2014/main" id="{58CF9604-9103-6952-0C61-5911506E54B6}"/>
              </a:ext>
            </a:extLst>
          </p:cNvPr>
          <p:cNvSpPr>
            <a:spLocks noGrp="1"/>
          </p:cNvSpPr>
          <p:nvPr>
            <p:ph type="title"/>
          </p:nvPr>
        </p:nvSpPr>
        <p:spPr>
          <a:xfrm>
            <a:off x="608040" y="508395"/>
            <a:ext cx="11521440" cy="640080"/>
          </a:xfrm>
        </p:spPr>
        <p:txBody>
          <a:bodyPr/>
          <a:lstStyle/>
          <a:p>
            <a:r>
              <a:rPr lang="en-US" sz="3600" b="0" dirty="0">
                <a:solidFill>
                  <a:schemeClr val="tx1"/>
                </a:solidFill>
                <a:latin typeface="Arial" panose="020B0604020202020204" pitchFamily="34" charset="0"/>
                <a:cs typeface="Arial" panose="020B0604020202020204" pitchFamily="34" charset="0"/>
              </a:rPr>
              <a:t>Design for Health</a:t>
            </a:r>
          </a:p>
        </p:txBody>
      </p:sp>
      <p:sp>
        <p:nvSpPr>
          <p:cNvPr id="9" name="TextBox 8">
            <a:extLst>
              <a:ext uri="{FF2B5EF4-FFF2-40B4-BE49-F238E27FC236}">
                <a16:creationId xmlns:a16="http://schemas.microsoft.com/office/drawing/2014/main" id="{FFC0F77C-73C5-4DD4-9FBA-7EF71F8FE278}"/>
              </a:ext>
            </a:extLst>
          </p:cNvPr>
          <p:cNvSpPr txBox="1"/>
          <p:nvPr/>
        </p:nvSpPr>
        <p:spPr>
          <a:xfrm>
            <a:off x="223634" y="6581001"/>
            <a:ext cx="11961600" cy="276999"/>
          </a:xfrm>
          <a:prstGeom prst="rect">
            <a:avLst/>
          </a:prstGeom>
          <a:noFill/>
        </p:spPr>
        <p:txBody>
          <a:bodyPr wrap="square" rtlCol="0" anchor="b" anchorCtr="0">
            <a:spAutoFit/>
          </a:bodyPr>
          <a:lstStyle/>
          <a:p>
            <a:r>
              <a:rPr lang="en-US" sz="1200" dirty="0">
                <a:latin typeface="Arial Narrow" panose="020B0606020202030204" pitchFamily="34" charset="0"/>
                <a:cs typeface="Arial" panose="020B0604020202020204" pitchFamily="34" charset="0"/>
              </a:rPr>
              <a:t>Anderson, D., Teti, S, Hercules, W., Deemer D. The Bioethics of Built Space: Health Care Architecture as a Medical Intervention. Hastings Center Report, </a:t>
            </a:r>
            <a:r>
              <a:rPr lang="en-US" sz="1200" u="sng" dirty="0" err="1">
                <a:latin typeface="Arial Narrow" panose="020B0606020202030204" pitchFamily="34" charset="0"/>
                <a:cs typeface="Arial" panose="020B0604020202020204" pitchFamily="34" charset="0"/>
                <a:hlinkClick r:id="rId4"/>
              </a:rPr>
              <a:t>Weblink</a:t>
            </a:r>
            <a:r>
              <a:rPr lang="en-US" sz="1200" dirty="0">
                <a:latin typeface="Arial Narrow" panose="020B0606020202030204" pitchFamily="34" charset="0"/>
                <a:cs typeface="Arial" panose="020B0604020202020204" pitchFamily="34" charset="0"/>
              </a:rPr>
              <a:t>, 27 Apr 2022. Accessed 2 Aug 2023.</a:t>
            </a:r>
            <a:endParaRPr lang="en-CA" sz="12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6682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lass building with a large window&#10;&#10;Description automatically generated">
            <a:extLst>
              <a:ext uri="{FF2B5EF4-FFF2-40B4-BE49-F238E27FC236}">
                <a16:creationId xmlns:a16="http://schemas.microsoft.com/office/drawing/2014/main" id="{8949D4D5-DB90-9E40-97D5-F664D49972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63"/>
          <a:stretch/>
        </p:blipFill>
        <p:spPr>
          <a:xfrm>
            <a:off x="5284800" y="667572"/>
            <a:ext cx="6907200" cy="5677577"/>
          </a:xfrm>
          <a:prstGeom prst="rect">
            <a:avLst/>
          </a:prstGeom>
        </p:spPr>
      </p:pic>
      <p:sp>
        <p:nvSpPr>
          <p:cNvPr id="9" name="TextBox 8">
            <a:extLst>
              <a:ext uri="{FF2B5EF4-FFF2-40B4-BE49-F238E27FC236}">
                <a16:creationId xmlns:a16="http://schemas.microsoft.com/office/drawing/2014/main" id="{B5CFB87A-08FE-454D-B7FD-CF6EAE7E4797}"/>
              </a:ext>
            </a:extLst>
          </p:cNvPr>
          <p:cNvSpPr txBox="1"/>
          <p:nvPr/>
        </p:nvSpPr>
        <p:spPr>
          <a:xfrm>
            <a:off x="310320" y="6159278"/>
            <a:ext cx="4916880" cy="646331"/>
          </a:xfrm>
          <a:prstGeom prst="rect">
            <a:avLst/>
          </a:prstGeom>
          <a:noFill/>
        </p:spPr>
        <p:txBody>
          <a:bodyPr wrap="square" rtlCol="0" anchor="b" anchorCtr="0">
            <a:spAutoFit/>
          </a:bodyPr>
          <a:lstStyle/>
          <a:p>
            <a:r>
              <a:rPr lang="en-CA" sz="1200" dirty="0">
                <a:latin typeface="Arial Narrow" panose="020B0606020202030204" pitchFamily="34" charset="0"/>
              </a:rPr>
              <a:t> </a:t>
            </a:r>
          </a:p>
          <a:p>
            <a:r>
              <a:rPr lang="en-US" sz="1200" dirty="0" err="1">
                <a:latin typeface="Arial Narrow" panose="020B0606020202030204" pitchFamily="34" charset="0"/>
              </a:rPr>
              <a:t>Jamshidi</a:t>
            </a:r>
            <a:r>
              <a:rPr lang="en-US" sz="1200" dirty="0">
                <a:latin typeface="Arial Narrow" panose="020B0606020202030204" pitchFamily="34" charset="0"/>
              </a:rPr>
              <a:t> S, et al. The effects of environmental factors on the patient outcomes in</a:t>
            </a:r>
            <a:r>
              <a:rPr lang="en-CA" sz="1200" dirty="0">
                <a:latin typeface="Arial Narrow" panose="020B0606020202030204" pitchFamily="34" charset="0"/>
              </a:rPr>
              <a:t> </a:t>
            </a:r>
            <a:r>
              <a:rPr lang="en-US" sz="1200" dirty="0">
                <a:latin typeface="Arial Narrow" panose="020B0606020202030204" pitchFamily="34" charset="0"/>
              </a:rPr>
              <a:t>hospital environments. Frontiers of Architectural Research. 2020 June; 9(2):249</a:t>
            </a:r>
            <a:r>
              <a:rPr lang="en-CA" sz="1200" dirty="0">
                <a:latin typeface="Arial Narrow" panose="020B0606020202030204" pitchFamily="34" charset="0"/>
              </a:rPr>
              <a:t>-</a:t>
            </a:r>
            <a:r>
              <a:rPr lang="en-US" sz="1200" dirty="0">
                <a:latin typeface="Arial Narrow" panose="020B0606020202030204" pitchFamily="34" charset="0"/>
              </a:rPr>
              <a:t>263. </a:t>
            </a:r>
            <a:endParaRPr lang="en-CA" sz="1200" dirty="0">
              <a:latin typeface="Arial Narrow" panose="020B0606020202030204" pitchFamily="34" charset="0"/>
            </a:endParaRPr>
          </a:p>
        </p:txBody>
      </p:sp>
      <p:sp>
        <p:nvSpPr>
          <p:cNvPr id="3" name="Text Placeholder 3">
            <a:extLst>
              <a:ext uri="{FF2B5EF4-FFF2-40B4-BE49-F238E27FC236}">
                <a16:creationId xmlns:a16="http://schemas.microsoft.com/office/drawing/2014/main" id="{50864A1E-3E67-4EA9-4B54-D9F93C11F3BE}"/>
              </a:ext>
            </a:extLst>
          </p:cNvPr>
          <p:cNvSpPr txBox="1">
            <a:spLocks/>
          </p:cNvSpPr>
          <p:nvPr/>
        </p:nvSpPr>
        <p:spPr>
          <a:xfrm>
            <a:off x="485714" y="1634399"/>
            <a:ext cx="5015086" cy="3614322"/>
          </a:xfr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Form</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Unit layout</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Floor material</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Room features</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Medical equip visibility</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Nature</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Lighting</a:t>
            </a:r>
          </a:p>
          <a:p>
            <a:pPr marL="342900" indent="-342900">
              <a:lnSpc>
                <a:spcPct val="100000"/>
              </a:lnSpc>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Arial" panose="020B0604020202020204" pitchFamily="34" charset="0"/>
              </a:rPr>
              <a:t>Music</a:t>
            </a:r>
          </a:p>
        </p:txBody>
      </p:sp>
      <p:sp>
        <p:nvSpPr>
          <p:cNvPr id="7" name="Title 2">
            <a:extLst>
              <a:ext uri="{FF2B5EF4-FFF2-40B4-BE49-F238E27FC236}">
                <a16:creationId xmlns:a16="http://schemas.microsoft.com/office/drawing/2014/main" id="{58CF9604-9103-6952-0C61-5911506E54B6}"/>
              </a:ext>
            </a:extLst>
          </p:cNvPr>
          <p:cNvSpPr>
            <a:spLocks noGrp="1"/>
          </p:cNvSpPr>
          <p:nvPr>
            <p:ph type="title"/>
          </p:nvPr>
        </p:nvSpPr>
        <p:spPr>
          <a:xfrm>
            <a:off x="608040" y="861195"/>
            <a:ext cx="11521440" cy="640080"/>
          </a:xfrm>
        </p:spPr>
        <p:txBody>
          <a:bodyPr/>
          <a:lstStyle/>
          <a:p>
            <a:r>
              <a:rPr lang="en-US" sz="3600" b="0" dirty="0">
                <a:solidFill>
                  <a:schemeClr val="tx1"/>
                </a:solidFill>
                <a:latin typeface="Arial" panose="020B0604020202020204" pitchFamily="34" charset="0"/>
                <a:cs typeface="Arial" panose="020B0604020202020204" pitchFamily="34" charset="0"/>
              </a:rPr>
              <a:t>Environmental Factors </a:t>
            </a:r>
            <a:br>
              <a:rPr lang="en-US" sz="3600" b="0" dirty="0">
                <a:solidFill>
                  <a:schemeClr val="tx1"/>
                </a:solidFill>
                <a:latin typeface="Arial" panose="020B0604020202020204" pitchFamily="34" charset="0"/>
                <a:cs typeface="Arial" panose="020B0604020202020204" pitchFamily="34" charset="0"/>
              </a:rPr>
            </a:br>
            <a:r>
              <a:rPr lang="en-US" sz="3600" b="0" dirty="0">
                <a:solidFill>
                  <a:schemeClr val="tx1"/>
                </a:solidFill>
                <a:latin typeface="Arial" panose="020B0604020202020204" pitchFamily="34" charset="0"/>
                <a:cs typeface="Arial" panose="020B0604020202020204" pitchFamily="34" charset="0"/>
              </a:rPr>
              <a:t>Affecting Outcomes</a:t>
            </a:r>
          </a:p>
        </p:txBody>
      </p:sp>
      <p:sp>
        <p:nvSpPr>
          <p:cNvPr id="8" name="TextBox 7">
            <a:extLst>
              <a:ext uri="{FF2B5EF4-FFF2-40B4-BE49-F238E27FC236}">
                <a16:creationId xmlns:a16="http://schemas.microsoft.com/office/drawing/2014/main" id="{B5CFB87A-08FE-454D-B7FD-CF6EAE7E4797}"/>
              </a:ext>
            </a:extLst>
          </p:cNvPr>
          <p:cNvSpPr txBox="1"/>
          <p:nvPr/>
        </p:nvSpPr>
        <p:spPr>
          <a:xfrm>
            <a:off x="5227200" y="6333629"/>
            <a:ext cx="6503582" cy="276999"/>
          </a:xfrm>
          <a:prstGeom prst="rect">
            <a:avLst/>
          </a:prstGeom>
          <a:noFill/>
        </p:spPr>
        <p:txBody>
          <a:bodyPr wrap="square" rtlCol="0" anchor="b" anchorCtr="0">
            <a:spAutoFit/>
          </a:bodyPr>
          <a:lstStyle/>
          <a:p>
            <a:pPr marL="400050" indent="-400050">
              <a:spcAft>
                <a:spcPts val="600"/>
              </a:spcAft>
              <a:tabLst>
                <a:tab pos="40005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Project: Allegheny Health Network Wexford Hospital, Wexford PA; HKS</a:t>
            </a:r>
          </a:p>
        </p:txBody>
      </p:sp>
    </p:spTree>
    <p:extLst>
      <p:ext uri="{BB962C8B-B14F-4D97-AF65-F5344CB8AC3E}">
        <p14:creationId xmlns:p14="http://schemas.microsoft.com/office/powerpoint/2010/main" val="1407105066"/>
      </p:ext>
    </p:extLst>
  </p:cSld>
  <p:clrMapOvr>
    <a:masterClrMapping/>
  </p:clrMapOvr>
</p:sld>
</file>

<file path=ppt/theme/theme1.xml><?xml version="1.0" encoding="utf-8"?>
<a:theme xmlns:a="http://schemas.openxmlformats.org/drawingml/2006/main" name="Content Horizontal Color Bar (Accent Color Themes Only).">
  <a:themeElements>
    <a:clrScheme name="Jacobs Accents Blue">
      <a:dk1>
        <a:srgbClr val="000000"/>
      </a:dk1>
      <a:lt1>
        <a:srgbClr val="FFFFFF"/>
      </a:lt1>
      <a:dk2>
        <a:srgbClr val="333333"/>
      </a:dk2>
      <a:lt2>
        <a:srgbClr val="E6E6E6"/>
      </a:lt2>
      <a:accent1>
        <a:srgbClr val="231EDC"/>
      </a:accent1>
      <a:accent2>
        <a:srgbClr val="0A7DFF"/>
      </a:accent2>
      <a:accent3>
        <a:srgbClr val="5AE6FF"/>
      </a:accent3>
      <a:accent4>
        <a:srgbClr val="001E55"/>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2.xml><?xml version="1.0" encoding="utf-8"?>
<a:theme xmlns:a="http://schemas.openxmlformats.org/drawingml/2006/main" name="Blank Layout (Blue Accent Color Themes)">
  <a:themeElements>
    <a:clrScheme name="Jacobs Accents Blue">
      <a:dk1>
        <a:srgbClr val="000000"/>
      </a:dk1>
      <a:lt1>
        <a:srgbClr val="FFFFFF"/>
      </a:lt1>
      <a:dk2>
        <a:srgbClr val="333333"/>
      </a:dk2>
      <a:lt2>
        <a:srgbClr val="E6E6E6"/>
      </a:lt2>
      <a:accent1>
        <a:srgbClr val="231EDC"/>
      </a:accent1>
      <a:accent2>
        <a:srgbClr val="0A7DFF"/>
      </a:accent2>
      <a:accent3>
        <a:srgbClr val="5AE6FF"/>
      </a:accent3>
      <a:accent4>
        <a:srgbClr val="001E55"/>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q 1 : B r a n d   x m l n s : q 1 = " h t t p : / / s c h e m a s . m a c r o v i e w . c o m . a u / b r a n d " >  
     < q 1 : G r o u p i n g / >  
     < q 1 : L o g o P a t h > C : \ U s e r s \ L I B U S Z A 1 \ A p p D a t a \ R o a m i n g \ M a c r o V i e w . O f f i c e \ F i l e s \ A p p S e t t i n g s \ B r a n d s \ J a c o b s . j p g < / q 1 : L o g o P a t h >  
     < q 1 : N a m e > J a c o b s < / q 1 : N a m e >  
 < / q 1 : B r a n d > 
</file>

<file path=customXml/item3.xml><?xml version="1.0" encoding="utf-8"?>
<ct:contentTypeSchema xmlns:ct="http://schemas.microsoft.com/office/2006/metadata/contentType" xmlns:ma="http://schemas.microsoft.com/office/2006/metadata/properties/metaAttributes" ct:_="" ma:_="" ma:contentTypeName="Document" ma:contentTypeID="0x01010067C27D107753FA4EA860EDA9D295828B" ma:contentTypeVersion="9" ma:contentTypeDescription="Create a new document." ma:contentTypeScope="" ma:versionID="bd8fcb24606de3c4d5c91802fd5d2d95">
  <xsd:schema xmlns:xsd="http://www.w3.org/2001/XMLSchema" xmlns:xs="http://www.w3.org/2001/XMLSchema" xmlns:p="http://schemas.microsoft.com/office/2006/metadata/properties" xmlns:ns2="17ce0e16-275d-48bb-a940-2c2db0195eea" targetNamespace="http://schemas.microsoft.com/office/2006/metadata/properties" ma:root="true" ma:fieldsID="9fc3afefb79db93c0411fd09127a6307" ns2:_="">
    <xsd:import namespace="17ce0e16-275d-48bb-a940-2c2db0195e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e0e16-275d-48bb-a940-2c2db0195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2.xml><?xml version="1.0" encoding="utf-8"?>
<ds:datastoreItem xmlns:ds="http://schemas.openxmlformats.org/officeDocument/2006/customXml" ds:itemID="{9764AB37-69C7-4335-908A-B307DF889E09}">
  <ds:schemaRefs>
    <ds:schemaRef ds:uri="http://schemas.macroview.com.au/brand"/>
  </ds:schemaRefs>
</ds:datastoreItem>
</file>

<file path=customXml/itemProps3.xml><?xml version="1.0" encoding="utf-8"?>
<ds:datastoreItem xmlns:ds="http://schemas.openxmlformats.org/officeDocument/2006/customXml" ds:itemID="{FE2EAE6E-26A7-40D7-9FF1-66D49FE82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e0e16-275d-48bb-a940-2c2db0195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2449D20-714B-40AD-857E-9FE34DC676A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7ce0e16-275d-48bb-a940-2c2db0195ee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39191</TotalTime>
  <Words>5893</Words>
  <Application>Microsoft Office PowerPoint</Application>
  <PresentationFormat>Widescreen</PresentationFormat>
  <Paragraphs>592</Paragraphs>
  <Slides>62</Slides>
  <Notes>41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62</vt:i4>
      </vt:variant>
    </vt:vector>
  </HeadingPairs>
  <TitlesOfParts>
    <vt:vector size="79" baseType="lpstr">
      <vt:lpstr>Univers LT Std 45 Light</vt:lpstr>
      <vt:lpstr>Wingdings</vt:lpstr>
      <vt:lpstr>Calibri</vt:lpstr>
      <vt:lpstr>Roboto Light</vt:lpstr>
      <vt:lpstr>Arial</vt:lpstr>
      <vt:lpstr>Univers 57 Condensed</vt:lpstr>
      <vt:lpstr>Basic Sans SemiBold</vt:lpstr>
      <vt:lpstr>JacobsChronos</vt:lpstr>
      <vt:lpstr>Arial Narrow</vt:lpstr>
      <vt:lpstr>Jacobs Chronos</vt:lpstr>
      <vt:lpstr>Times New Roman</vt:lpstr>
      <vt:lpstr>Roboto</vt:lpstr>
      <vt:lpstr>MS PGothic</vt:lpstr>
      <vt:lpstr>MS Mincho</vt:lpstr>
      <vt:lpstr>Jacobs Chronos Light</vt:lpstr>
      <vt:lpstr>Content Horizontal Color Bar (Accent Color Themes Only).</vt:lpstr>
      <vt:lpstr>Blank Layout (Blue Accent Color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for Health</vt:lpstr>
      <vt:lpstr>Environmental Factors  Affecting Outcomes</vt:lpstr>
      <vt:lpstr>Ethical Issues in Healthcare Design</vt:lpstr>
      <vt:lpstr>PowerPoint Presentation</vt:lpstr>
      <vt:lpstr>PowerPoint Presentation</vt:lpstr>
      <vt:lpstr>PowerPoint Presentation</vt:lpstr>
      <vt:lpstr>PowerPoint Presentation</vt:lpstr>
      <vt:lpstr>Sink Availability</vt:lpstr>
      <vt:lpstr>Design Equity</vt:lpstr>
      <vt:lpstr>PowerPoint Presentation</vt:lpstr>
      <vt:lpstr>PowerPoint Presentation</vt:lpstr>
      <vt:lpstr>Cascade to Dependency</vt:lpstr>
      <vt:lpstr>PowerPoint Presentation</vt:lpstr>
      <vt:lpstr>PowerPoint Presentation</vt:lpstr>
      <vt:lpstr>PowerPoint Presentation</vt:lpstr>
      <vt:lpstr>Floor Patterns to Control Egress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AACSF Transitional Spaces</vt:lpstr>
      <vt:lpstr>PowerPoint Presentation</vt:lpstr>
      <vt:lpstr>PowerPoint Presentation</vt:lpstr>
      <vt:lpstr>PowerPoint Presentation</vt:lpstr>
      <vt:lpstr>PowerPoint Presentation</vt:lpstr>
      <vt:lpstr>Design Matters in LTC</vt:lpstr>
      <vt:lpstr>Small Houses &amp; COVID Deaths</vt:lpstr>
      <vt:lpstr>PowerPoint Presentation</vt:lpstr>
      <vt:lpstr>Emerging Ethical Issues in LTC Design  The Need for Empiricism</vt:lpstr>
      <vt:lpstr>PowerPoint Presentation</vt:lpstr>
      <vt:lpstr>PowerPoint Presentation</vt:lpstr>
      <vt:lpstr>Fireside Chat</vt:lpstr>
      <vt:lpstr>Health Architecture is a Public Health Issue</vt:lpstr>
      <vt:lpstr>PowerPoint Presentation</vt:lpstr>
      <vt:lpstr>PowerPoint Presentation</vt:lpstr>
      <vt:lpstr>PowerPoint Presentation</vt:lpstr>
      <vt:lpstr>PowerPoint Presentation</vt:lpstr>
      <vt:lpstr>PowerPoint Presentation</vt:lpstr>
      <vt:lpstr>Mind</vt:lpstr>
      <vt:lpstr>PowerPoint Presentation</vt:lpstr>
      <vt:lpstr>PowerPoint Presentation</vt:lpstr>
      <vt:lpstr>Multicomplexity</vt:lpstr>
      <vt:lpstr>Matters Most</vt:lpstr>
      <vt:lpstr>PowerPoint Presentation</vt:lpstr>
      <vt:lpstr>Building Performance</vt:lpstr>
      <vt:lpstr>Rating Matrix</vt:lpstr>
      <vt:lpstr>Combined Assessment Maps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Amanda</dc:creator>
  <cp:lastModifiedBy>Reviewer</cp:lastModifiedBy>
  <cp:revision>735</cp:revision>
  <dcterms:created xsi:type="dcterms:W3CDTF">2019-10-29T21:59:11Z</dcterms:created>
  <dcterms:modified xsi:type="dcterms:W3CDTF">2024-05-10T19:41:26Z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0x01010067C27D107753FA4EA860EDA9D295828B</vt:lpwstr>
  </property>
  <property fmtid="{D5CDD505-2E9C-101B-9397-08002B2CF9AE}" pid="3" name="Jacobs Template">
    <vt:lpwstr>C:\Users\LIBUSZA1\AppData\Roaming\MacroView.Office\Files\Templates\Other Documents\Jacobs Presentation Basic.pptx</vt:lpwstr>
  </property>
</Properties>
</file>